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56" r:id="rId2"/>
    <p:sldId id="258" r:id="rId3"/>
    <p:sldId id="266" r:id="rId4"/>
    <p:sldId id="267" r:id="rId5"/>
    <p:sldId id="269" r:id="rId6"/>
    <p:sldId id="261" r:id="rId7"/>
    <p:sldId id="265" r:id="rId8"/>
    <p:sldId id="263" r:id="rId9"/>
    <p:sldId id="262" r:id="rId10"/>
    <p:sldId id="264" r:id="rId11"/>
    <p:sldId id="268" r:id="rId12"/>
    <p:sldId id="270" r:id="rId13"/>
    <p:sldId id="259" r:id="rId14"/>
    <p:sldId id="271" r:id="rId15"/>
    <p:sldId id="272" r:id="rId16"/>
    <p:sldId id="274" r:id="rId17"/>
    <p:sldId id="281" r:id="rId18"/>
    <p:sldId id="276" r:id="rId19"/>
    <p:sldId id="277" r:id="rId20"/>
    <p:sldId id="278" r:id="rId21"/>
    <p:sldId id="280" r:id="rId22"/>
    <p:sldId id="282" r:id="rId23"/>
    <p:sldId id="260" r:id="rId24"/>
    <p:sldId id="284" r:id="rId25"/>
    <p:sldId id="283" r:id="rId26"/>
    <p:sldId id="285" r:id="rId27"/>
    <p:sldId id="289" r:id="rId28"/>
    <p:sldId id="286" r:id="rId29"/>
    <p:sldId id="287" r:id="rId30"/>
    <p:sldId id="288" r:id="rId31"/>
  </p:sldIdLst>
  <p:sldSz cx="9144000" cy="6858000" type="screen4x3"/>
  <p:notesSz cx="6881813" cy="92964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6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86691" autoAdjust="0"/>
  </p:normalViewPr>
  <p:slideViewPr>
    <p:cSldViewPr>
      <p:cViewPr varScale="1">
        <p:scale>
          <a:sx n="96" d="100"/>
          <a:sy n="96" d="100"/>
        </p:scale>
        <p:origin x="936" y="90"/>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2" y="-7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2CAAA4DA-FE14-4960-9ABF-AA16055CC9A3}" type="datetimeFigureOut">
              <a:rPr lang="en-US" smtClean="0"/>
              <a:t>7/25/2019</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99A210CC-A3AA-45C4-A8B9-3F390DDB4575}" type="slidenum">
              <a:rPr lang="en-US" smtClean="0"/>
              <a:t>‹#›</a:t>
            </a:fld>
            <a:endParaRPr lang="en-US"/>
          </a:p>
        </p:txBody>
      </p:sp>
    </p:spTree>
    <p:extLst>
      <p:ext uri="{BB962C8B-B14F-4D97-AF65-F5344CB8AC3E}">
        <p14:creationId xmlns:p14="http://schemas.microsoft.com/office/powerpoint/2010/main" val="3244346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99A210CC-A3AA-45C4-A8B9-3F390DDB4575}" type="slidenum">
              <a:rPr lang="en-US" smtClean="0"/>
              <a:t>1</a:t>
            </a:fld>
            <a:endParaRPr lang="en-US"/>
          </a:p>
        </p:txBody>
      </p:sp>
    </p:spTree>
    <p:extLst>
      <p:ext uri="{BB962C8B-B14F-4D97-AF65-F5344CB8AC3E}">
        <p14:creationId xmlns:p14="http://schemas.microsoft.com/office/powerpoint/2010/main" val="4163543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99A210CC-A3AA-45C4-A8B9-3F390DDB4575}" type="slidenum">
              <a:rPr lang="en-US" smtClean="0"/>
              <a:t>2</a:t>
            </a:fld>
            <a:endParaRPr lang="en-US"/>
          </a:p>
        </p:txBody>
      </p:sp>
    </p:spTree>
    <p:extLst>
      <p:ext uri="{BB962C8B-B14F-4D97-AF65-F5344CB8AC3E}">
        <p14:creationId xmlns:p14="http://schemas.microsoft.com/office/powerpoint/2010/main" val="727201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99A210CC-A3AA-45C4-A8B9-3F390DDB4575}" type="slidenum">
              <a:rPr lang="en-US" smtClean="0"/>
              <a:t>13</a:t>
            </a:fld>
            <a:endParaRPr lang="en-US"/>
          </a:p>
        </p:txBody>
      </p:sp>
    </p:spTree>
    <p:extLst>
      <p:ext uri="{BB962C8B-B14F-4D97-AF65-F5344CB8AC3E}">
        <p14:creationId xmlns:p14="http://schemas.microsoft.com/office/powerpoint/2010/main" val="3007240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99A210CC-A3AA-45C4-A8B9-3F390DDB4575}" type="slidenum">
              <a:rPr lang="en-US" smtClean="0"/>
              <a:t>23</a:t>
            </a:fld>
            <a:endParaRPr lang="en-US"/>
          </a:p>
        </p:txBody>
      </p:sp>
    </p:spTree>
    <p:extLst>
      <p:ext uri="{BB962C8B-B14F-4D97-AF65-F5344CB8AC3E}">
        <p14:creationId xmlns:p14="http://schemas.microsoft.com/office/powerpoint/2010/main" val="1149727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97932441-4582-4499-A057-673CDBF37970}"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120183005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932441-4582-4499-A057-673CDBF37970}"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192674064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932441-4582-4499-A057-673CDBF37970}"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322364523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932441-4582-4499-A057-673CDBF37970}"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221059609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32441-4582-4499-A057-673CDBF37970}"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176323630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932441-4582-4499-A057-673CDBF37970}" type="datetimeFigureOut">
              <a:rPr lang="en-US" smtClean="0"/>
              <a:t>7/25/2019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331468859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932441-4582-4499-A057-673CDBF37970}" type="datetimeFigureOut">
              <a:rPr lang="en-US" smtClean="0"/>
              <a:t>7/25/2019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115957733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932441-4582-4499-A057-673CDBF37970}" type="datetimeFigureOut">
              <a:rPr lang="en-US" smtClean="0"/>
              <a:t>7/25/2019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175343696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32441-4582-4499-A057-673CDBF37970}" type="datetimeFigureOut">
              <a:rPr lang="en-US" smtClean="0"/>
              <a:t>7/25/2019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20764450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7932441-4582-4499-A057-673CDBF37970}" type="datetimeFigureOut">
              <a:rPr lang="en-US" smtClean="0"/>
              <a:t>7/25/2019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355402200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7932441-4582-4499-A057-673CDBF37970}" type="datetimeFigureOut">
              <a:rPr lang="en-US" smtClean="0"/>
              <a:t>7/25/2019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174BF-F516-4053-AA7A-F6462785C557}" type="slidenum">
              <a:rPr lang="en-US" smtClean="0"/>
              <a:t>‹#›</a:t>
            </a:fld>
            <a:endParaRPr lang="en-US"/>
          </a:p>
        </p:txBody>
      </p:sp>
    </p:spTree>
    <p:extLst>
      <p:ext uri="{BB962C8B-B14F-4D97-AF65-F5344CB8AC3E}">
        <p14:creationId xmlns:p14="http://schemas.microsoft.com/office/powerpoint/2010/main" val="289001443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28950" y="365126"/>
            <a:ext cx="581025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825625"/>
            <a:ext cx="8534400" cy="40417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5988722"/>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7932441-4582-4499-A057-673CDBF37970}" type="datetimeFigureOut">
              <a:rPr lang="en-US" smtClean="0"/>
              <a:t>7/25/2019</a:t>
            </a:fld>
            <a:endParaRPr lang="en-US"/>
          </a:p>
        </p:txBody>
      </p:sp>
      <p:sp>
        <p:nvSpPr>
          <p:cNvPr id="5" name="Footer Placeholder 4"/>
          <p:cNvSpPr>
            <a:spLocks noGrp="1"/>
          </p:cNvSpPr>
          <p:nvPr>
            <p:ph type="ftr" sz="quarter" idx="3"/>
          </p:nvPr>
        </p:nvSpPr>
        <p:spPr>
          <a:xfrm>
            <a:off x="3028950" y="5988722"/>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788791" y="5988722"/>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7D174BF-F516-4053-AA7A-F6462785C557}" type="slidenum">
              <a:rPr lang="en-US" smtClean="0"/>
              <a:t>‹#›</a:t>
            </a:fld>
            <a:endParaRPr lang="en-US"/>
          </a:p>
        </p:txBody>
      </p:sp>
      <p:sp>
        <p:nvSpPr>
          <p:cNvPr id="7" name="Rectangle 6"/>
          <p:cNvSpPr/>
          <p:nvPr userDrawn="1"/>
        </p:nvSpPr>
        <p:spPr>
          <a:xfrm>
            <a:off x="228600" y="6400800"/>
            <a:ext cx="960519" cy="276999"/>
          </a:xfrm>
          <a:prstGeom prst="rect">
            <a:avLst/>
          </a:prstGeom>
        </p:spPr>
        <p:txBody>
          <a:bodyPr wrap="none">
            <a:spAutoFit/>
          </a:bodyPr>
          <a:lstStyle/>
          <a:p>
            <a:r>
              <a:rPr lang="en-US" sz="1200" b="1">
                <a:solidFill>
                  <a:schemeClr val="tx2"/>
                </a:solidFill>
                <a:latin typeface="+mj-lt"/>
              </a:rPr>
              <a:t>#ACICFCA</a:t>
            </a:r>
          </a:p>
        </p:txBody>
      </p:sp>
    </p:spTree>
    <p:extLst>
      <p:ext uri="{BB962C8B-B14F-4D97-AF65-F5344CB8AC3E}">
        <p14:creationId xmlns:p14="http://schemas.microsoft.com/office/powerpoint/2010/main" val="233204647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7.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380999"/>
            <a:ext cx="5638800" cy="609595"/>
          </a:xfrm>
        </p:spPr>
        <p:txBody>
          <a:bodyPr anchor="t">
            <a:noAutofit/>
          </a:bodyPr>
          <a:lstStyle/>
          <a:p>
            <a:pPr algn="r"/>
            <a:r>
              <a:rPr lang="en-US" sz="2000" smtClean="0">
                <a:solidFill>
                  <a:schemeClr val="tx1">
                    <a:lumMod val="85000"/>
                    <a:lumOff val="15000"/>
                  </a:schemeClr>
                </a:solidFill>
              </a:rPr>
              <a:t>ACI’s Consumer Finance Class Actions, Litigation &amp; Government Enforcement Actions</a:t>
            </a:r>
            <a:endParaRPr lang="en-US" sz="2000">
              <a:solidFill>
                <a:schemeClr val="tx1">
                  <a:lumMod val="85000"/>
                  <a:lumOff val="15000"/>
                </a:schemeClr>
              </a:solidFill>
            </a:endParaRPr>
          </a:p>
        </p:txBody>
      </p:sp>
      <p:sp>
        <p:nvSpPr>
          <p:cNvPr id="6" name="Title 1"/>
          <p:cNvSpPr txBox="1"/>
          <p:nvPr/>
        </p:nvSpPr>
        <p:spPr>
          <a:xfrm>
            <a:off x="556955" y="1676400"/>
            <a:ext cx="8032129" cy="1447798"/>
          </a:xfrm>
          <a:prstGeom prst="rect">
            <a:avLst/>
          </a:prstGeom>
        </p:spPr>
        <p:txBody>
          <a:bodyPr vert="horz" lIns="91440" tIns="45720" rIns="91440" bIns="45720" rtlCol="0" anchor="t">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z="3600" dirty="0">
                <a:solidFill>
                  <a:schemeClr val="tx1">
                    <a:lumMod val="65000"/>
                    <a:lumOff val="35000"/>
                  </a:schemeClr>
                </a:solidFill>
                <a:effectLst/>
              </a:rPr>
              <a:t>Recent Developments in Debt Collection Litigation and Enforcement</a:t>
            </a:r>
            <a:r>
              <a:rPr lang="en-US" sz="3600" dirty="0" smtClean="0">
                <a:solidFill>
                  <a:schemeClr val="tx1">
                    <a:lumMod val="65000"/>
                    <a:lumOff val="35000"/>
                  </a:schemeClr>
                </a:solidFill>
                <a:effectLst/>
              </a:rPr>
              <a:t>:</a:t>
            </a:r>
            <a:endParaRPr lang="en-US" sz="3600" dirty="0">
              <a:solidFill>
                <a:schemeClr val="tx1">
                  <a:lumMod val="65000"/>
                  <a:lumOff val="35000"/>
                </a:schemeClr>
              </a:solidFill>
              <a:effectLst/>
            </a:endParaRPr>
          </a:p>
        </p:txBody>
      </p:sp>
      <p:cxnSp>
        <p:nvCxnSpPr>
          <p:cNvPr id="18" name="Straight Connector 17"/>
          <p:cNvCxnSpPr/>
          <p:nvPr/>
        </p:nvCxnSpPr>
        <p:spPr>
          <a:xfrm>
            <a:off x="350766" y="1371600"/>
            <a:ext cx="8259834" cy="0"/>
          </a:xfrm>
          <a:prstGeom prst="line">
            <a:avLst/>
          </a:prstGeom>
          <a:ln w="12700" cap="flat" algn="ctr">
            <a:solidFill>
              <a:srgbClr val="2D6BC7"/>
            </a:solidFill>
            <a:prstDash val="sysDot"/>
          </a:ln>
        </p:spPr>
        <p:style>
          <a:lnRef idx="2">
            <a:schemeClr val="accent6"/>
          </a:lnRef>
          <a:fillRef idx="0">
            <a:schemeClr val="accent6"/>
          </a:fillRef>
          <a:effectRef idx="1">
            <a:schemeClr val="accent6"/>
          </a:effectRef>
          <a:fontRef idx="minor">
            <a:schemeClr val="tx1"/>
          </a:fontRef>
        </p:style>
      </p:cxnSp>
      <p:sp>
        <p:nvSpPr>
          <p:cNvPr id="24" name="Title 1"/>
          <p:cNvSpPr txBox="1"/>
          <p:nvPr/>
        </p:nvSpPr>
        <p:spPr>
          <a:xfrm>
            <a:off x="4610100" y="990600"/>
            <a:ext cx="4076700" cy="353628"/>
          </a:xfrm>
          <a:prstGeom prst="rect">
            <a:avLst/>
          </a:prstGeom>
          <a:effectLst/>
        </p:spPr>
        <p:txBody>
          <a:bodyPr vert="horz" lIns="91440" tIns="45720" rIns="91440" bIns="45720" rtlCol="0" anchor="t">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r"/>
            <a:r>
              <a:rPr lang="en-US" sz="1400" b="1">
                <a:solidFill>
                  <a:schemeClr val="tx1">
                    <a:lumMod val="65000"/>
                    <a:lumOff val="35000"/>
                  </a:schemeClr>
                </a:solidFill>
                <a:effectLst/>
              </a:rPr>
              <a:t>July 23</a:t>
            </a:r>
            <a:r>
              <a:rPr lang="en-US" sz="1400" b="1" baseline="30000">
                <a:solidFill>
                  <a:schemeClr val="tx1">
                    <a:lumMod val="65000"/>
                    <a:lumOff val="35000"/>
                  </a:schemeClr>
                </a:solidFill>
                <a:effectLst/>
              </a:rPr>
              <a:t>rd</a:t>
            </a:r>
            <a:r>
              <a:rPr lang="en-US" sz="1400" b="1">
                <a:solidFill>
                  <a:schemeClr val="tx1">
                    <a:lumMod val="65000"/>
                    <a:lumOff val="35000"/>
                  </a:schemeClr>
                </a:solidFill>
                <a:effectLst/>
              </a:rPr>
              <a:t> – July 24</a:t>
            </a:r>
            <a:r>
              <a:rPr lang="en-US" sz="1400" b="1" baseline="30000">
                <a:solidFill>
                  <a:schemeClr val="tx1">
                    <a:lumMod val="65000"/>
                    <a:lumOff val="35000"/>
                  </a:schemeClr>
                </a:solidFill>
                <a:effectLst/>
              </a:rPr>
              <a:t>th</a:t>
            </a:r>
            <a:r>
              <a:rPr lang="en-US" sz="1400" b="1">
                <a:solidFill>
                  <a:schemeClr val="tx1">
                    <a:lumMod val="65000"/>
                    <a:lumOff val="35000"/>
                  </a:schemeClr>
                </a:solidFill>
                <a:effectLst/>
              </a:rPr>
              <a:t>, 2019</a:t>
            </a:r>
          </a:p>
        </p:txBody>
      </p:sp>
      <p:sp>
        <p:nvSpPr>
          <p:cNvPr id="25" name="Subtitle 2"/>
          <p:cNvSpPr txBox="1"/>
          <p:nvPr/>
        </p:nvSpPr>
        <p:spPr>
          <a:xfrm>
            <a:off x="609600" y="4038600"/>
            <a:ext cx="2438400" cy="762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9pPr>
          </a:lstStyle>
          <a:p>
            <a:pPr algn="l"/>
            <a:r>
              <a:rPr lang="en-US" sz="1400" b="1" i="1" smtClean="0">
                <a:solidFill>
                  <a:schemeClr val="bg2">
                    <a:lumMod val="50000"/>
                  </a:schemeClr>
                </a:solidFill>
              </a:rPr>
              <a:t>Bradford Hardin</a:t>
            </a:r>
            <a:endParaRPr lang="en-US" sz="1400"/>
          </a:p>
          <a:p>
            <a:pPr algn="l"/>
            <a:r>
              <a:rPr lang="en-US" sz="1400" smtClean="0"/>
              <a:t>Partner</a:t>
            </a:r>
          </a:p>
          <a:p>
            <a:pPr algn="l"/>
            <a:r>
              <a:rPr lang="en-US" sz="1400" smtClean="0"/>
              <a:t>Davis Wright Tremaine LLP</a:t>
            </a:r>
            <a:endParaRPr lang="en-US" sz="1400"/>
          </a:p>
        </p:txBody>
      </p:sp>
      <p:sp>
        <p:nvSpPr>
          <p:cNvPr id="26" name="Subtitle 2"/>
          <p:cNvSpPr txBox="1"/>
          <p:nvPr/>
        </p:nvSpPr>
        <p:spPr>
          <a:xfrm>
            <a:off x="3886200" y="4038600"/>
            <a:ext cx="1828800" cy="762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9pPr>
          </a:lstStyle>
          <a:p>
            <a:pPr algn="l"/>
            <a:r>
              <a:rPr lang="en-US" sz="1400" b="1" i="1" smtClean="0">
                <a:solidFill>
                  <a:schemeClr val="bg2">
                    <a:lumMod val="50000"/>
                  </a:schemeClr>
                </a:solidFill>
              </a:rPr>
              <a:t>Ryan Holz</a:t>
            </a:r>
            <a:endParaRPr lang="en-US" sz="1400" b="1" i="1">
              <a:solidFill>
                <a:schemeClr val="bg2">
                  <a:lumMod val="50000"/>
                </a:schemeClr>
              </a:solidFill>
            </a:endParaRPr>
          </a:p>
          <a:p>
            <a:pPr algn="l"/>
            <a:r>
              <a:rPr lang="en-US" sz="1400" smtClean="0"/>
              <a:t>Partner</a:t>
            </a:r>
            <a:endParaRPr lang="en-US" sz="1400"/>
          </a:p>
          <a:p>
            <a:pPr algn="l"/>
            <a:r>
              <a:rPr lang="en-US" sz="1400" smtClean="0"/>
              <a:t>Locke Lord LLP</a:t>
            </a:r>
            <a:endParaRPr lang="en-US" sz="1400"/>
          </a:p>
        </p:txBody>
      </p:sp>
      <p:sp>
        <p:nvSpPr>
          <p:cNvPr id="27" name="Subtitle 2"/>
          <p:cNvSpPr txBox="1"/>
          <p:nvPr/>
        </p:nvSpPr>
        <p:spPr>
          <a:xfrm>
            <a:off x="6172200" y="4038600"/>
            <a:ext cx="2286000" cy="76057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9pPr>
          </a:lstStyle>
          <a:p>
            <a:pPr algn="l"/>
            <a:r>
              <a:rPr lang="en-US" sz="1400" b="1" i="1" smtClean="0">
                <a:solidFill>
                  <a:schemeClr val="bg2">
                    <a:lumMod val="50000"/>
                  </a:schemeClr>
                </a:solidFill>
              </a:rPr>
              <a:t>Brian S. McGrath</a:t>
            </a:r>
            <a:endParaRPr lang="en-US" sz="1400" b="1" i="1">
              <a:solidFill>
                <a:schemeClr val="bg2">
                  <a:lumMod val="50000"/>
                </a:schemeClr>
              </a:solidFill>
            </a:endParaRPr>
          </a:p>
          <a:p>
            <a:pPr algn="l"/>
            <a:r>
              <a:rPr lang="en-US" sz="1400" smtClean="0"/>
              <a:t>Member</a:t>
            </a:r>
            <a:endParaRPr lang="en-US" sz="1400"/>
          </a:p>
          <a:p>
            <a:pPr algn="l"/>
            <a:r>
              <a:rPr lang="en-US" sz="1400" smtClean="0"/>
              <a:t>McGlinchey Stafford PLLC</a:t>
            </a:r>
            <a:endParaRPr lang="en-US" sz="1400"/>
          </a:p>
        </p:txBody>
      </p:sp>
      <p:sp>
        <p:nvSpPr>
          <p:cNvPr id="33" name="Subtitle 2"/>
          <p:cNvSpPr txBox="1"/>
          <p:nvPr/>
        </p:nvSpPr>
        <p:spPr>
          <a:xfrm>
            <a:off x="197471" y="6172200"/>
            <a:ext cx="3200400" cy="304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tint val="75000"/>
                  </a:schemeClr>
                </a:solidFill>
                <a:latin typeface="+mj-lt"/>
                <a:ea typeface="+mn-ea"/>
                <a:cs typeface="+mn-cs"/>
              </a:defRPr>
            </a:lvl9pPr>
          </a:lstStyle>
          <a:p>
            <a:pPr algn="l"/>
            <a:r>
              <a:rPr lang="en-US" sz="1200">
                <a:solidFill>
                  <a:schemeClr val="tx2"/>
                </a:solidFill>
              </a:rPr>
              <a:t>Tweeting about this conference? </a:t>
            </a:r>
          </a:p>
        </p:txBody>
      </p:sp>
      <p:sp>
        <p:nvSpPr>
          <p:cNvPr id="7" name="Subtitle 6"/>
          <p:cNvSpPr>
            <a:spLocks noGrp="1"/>
          </p:cNvSpPr>
          <p:nvPr>
            <p:ph type="subTitle" idx="1"/>
          </p:nvPr>
        </p:nvSpPr>
        <p:spPr>
          <a:xfrm>
            <a:off x="1181100" y="3053160"/>
            <a:ext cx="6858000" cy="523081"/>
          </a:xfrm>
        </p:spPr>
        <p:txBody>
          <a:bodyPr>
            <a:normAutofit/>
          </a:bodyPr>
          <a:lstStyle/>
          <a:p>
            <a:r>
              <a:rPr lang="en-US" sz="2400" dirty="0" smtClean="0">
                <a:solidFill>
                  <a:schemeClr val="tx1">
                    <a:lumMod val="65000"/>
                    <a:lumOff val="35000"/>
                  </a:schemeClr>
                </a:solidFill>
              </a:rPr>
              <a:t>Identifying </a:t>
            </a:r>
            <a:r>
              <a:rPr lang="en-US" sz="2400" dirty="0">
                <a:solidFill>
                  <a:schemeClr val="tx1">
                    <a:lumMod val="65000"/>
                    <a:lumOff val="35000"/>
                  </a:schemeClr>
                </a:solidFill>
              </a:rPr>
              <a:t>and Avoiding the Latest </a:t>
            </a:r>
            <a:r>
              <a:rPr lang="en-US" sz="2400" dirty="0" smtClean="0">
                <a:solidFill>
                  <a:schemeClr val="tx1">
                    <a:lumMod val="65000"/>
                    <a:lumOff val="35000"/>
                  </a:schemeClr>
                </a:solidFill>
              </a:rPr>
              <a:t>Risks</a:t>
            </a:r>
            <a:endParaRPr lang="en-US" sz="2400" dirty="0">
              <a:solidFill>
                <a:schemeClr val="tx1">
                  <a:lumMod val="65000"/>
                  <a:lumOff val="35000"/>
                </a:schemeClr>
              </a:solidFill>
            </a:endParaRPr>
          </a:p>
        </p:txBody>
      </p:sp>
      <p:pic>
        <p:nvPicPr>
          <p:cNvPr id="16" name="Picture 15"/>
          <p:cNvPicPr>
            <a:picLocks noChangeAspect="1"/>
          </p:cNvPicPr>
          <p:nvPr/>
        </p:nvPicPr>
        <p:blipFill>
          <a:blip r:embed="rId4"/>
          <a:stretch>
            <a:fillRect/>
          </a:stretch>
        </p:blipFill>
        <p:spPr>
          <a:xfrm>
            <a:off x="771255" y="5175767"/>
            <a:ext cx="2115089" cy="475734"/>
          </a:xfrm>
          <a:prstGeom prst="rect">
            <a:avLst/>
          </a:prstGeom>
        </p:spPr>
      </p:pic>
      <p:pic>
        <p:nvPicPr>
          <p:cNvPr id="17" name="Picture 16"/>
          <p:cNvPicPr>
            <a:picLocks noChangeAspect="1"/>
          </p:cNvPicPr>
          <p:nvPr/>
        </p:nvPicPr>
        <p:blipFill>
          <a:blip r:embed="rId5"/>
          <a:stretch>
            <a:fillRect/>
          </a:stretch>
        </p:blipFill>
        <p:spPr>
          <a:xfrm>
            <a:off x="4097610" y="5057825"/>
            <a:ext cx="1024980" cy="711619"/>
          </a:xfrm>
          <a:prstGeom prst="rect">
            <a:avLst/>
          </a:prstGeom>
        </p:spPr>
      </p:pic>
      <p:pic>
        <p:nvPicPr>
          <p:cNvPr id="19" name="Picture 18"/>
          <p:cNvPicPr>
            <a:picLocks noChangeAspect="1"/>
          </p:cNvPicPr>
          <p:nvPr/>
        </p:nvPicPr>
        <p:blipFill>
          <a:blip r:embed="rId6"/>
          <a:stretch>
            <a:fillRect/>
          </a:stretch>
        </p:blipFill>
        <p:spPr>
          <a:xfrm>
            <a:off x="6318090" y="5138730"/>
            <a:ext cx="1994219" cy="549808"/>
          </a:xfrm>
          <a:prstGeom prst="rect">
            <a:avLst/>
          </a:prstGeom>
        </p:spPr>
      </p:pic>
    </p:spTree>
    <p:custDataLst>
      <p:tags r:id="rId1"/>
    </p:custDataLst>
    <p:extLst>
      <p:ext uri="{BB962C8B-B14F-4D97-AF65-F5344CB8AC3E}">
        <p14:creationId xmlns:p14="http://schemas.microsoft.com/office/powerpoint/2010/main" val="280744513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Litigation: </a:t>
            </a:r>
            <a:r>
              <a:rPr lang="en-US" sz="2400" smtClean="0">
                <a:cs typeface="Times New Roman" panose="02020603050405020304" pitchFamily="18" charset="0"/>
              </a:rPr>
              <a:t>Other Recent Decisions</a:t>
            </a:r>
            <a:endParaRPr lang="en-US" sz="2400"/>
          </a:p>
        </p:txBody>
      </p:sp>
      <p:sp>
        <p:nvSpPr>
          <p:cNvPr id="3" name="Content Placeholder 2"/>
          <p:cNvSpPr>
            <a:spLocks noGrp="1"/>
          </p:cNvSpPr>
          <p:nvPr>
            <p:ph idx="1"/>
          </p:nvPr>
        </p:nvSpPr>
        <p:spPr/>
        <p:txBody>
          <a:bodyPr>
            <a:normAutofit lnSpcReduction="10000"/>
          </a:bodyPr>
          <a:lstStyle/>
          <a:p>
            <a:r>
              <a:rPr lang="en-US" smtClean="0"/>
              <a:t>Below is a list of the other FDCPA decisions </a:t>
            </a:r>
            <a:r>
              <a:rPr lang="en-US"/>
              <a:t>i</a:t>
            </a:r>
            <a:r>
              <a:rPr lang="en-US" smtClean="0"/>
              <a:t>ssued in the past six months:</a:t>
            </a:r>
          </a:p>
          <a:p>
            <a:endParaRPr lang="en-US" smtClean="0"/>
          </a:p>
          <a:p>
            <a:pPr lvl="1"/>
            <a:r>
              <a:rPr lang="en-US" i="1" smtClean="0"/>
              <a:t>Federal Trade Commission v. Moses</a:t>
            </a:r>
            <a:r>
              <a:rPr lang="en-US" smtClean="0"/>
              <a:t>, 913 F.3d 297 (2d Cir. 2019) (FTC enforcement of the FDCPA).</a:t>
            </a:r>
          </a:p>
          <a:p>
            <a:pPr lvl="1"/>
            <a:r>
              <a:rPr lang="en-US" i="1" smtClean="0"/>
              <a:t>Paz v. Portfolio Recovery Associates, LLC</a:t>
            </a:r>
            <a:r>
              <a:rPr lang="en-US" smtClean="0"/>
              <a:t>, 924 F.3d 949 (7</a:t>
            </a:r>
            <a:r>
              <a:rPr lang="en-US" baseline="30000" smtClean="0"/>
              <a:t>th</a:t>
            </a:r>
            <a:r>
              <a:rPr lang="en-US" smtClean="0"/>
              <a:t> Cir. 2019) (recovery of “reasonable” attorney fees).</a:t>
            </a:r>
          </a:p>
          <a:p>
            <a:pPr lvl="1"/>
            <a:r>
              <a:rPr lang="en-US" i="1" smtClean="0"/>
              <a:t>Meza v. Portfolio Recovery Associates, LLC</a:t>
            </a:r>
            <a:r>
              <a:rPr lang="en-US" smtClean="0"/>
              <a:t>, 762 Fed.Appx. 431 (9</a:t>
            </a:r>
            <a:r>
              <a:rPr lang="en-US" baseline="30000" smtClean="0"/>
              <a:t>th</a:t>
            </a:r>
            <a:r>
              <a:rPr lang="en-US" smtClean="0"/>
              <a:t> Cir. 2019) (service on a signatory of an affidavit).</a:t>
            </a:r>
          </a:p>
          <a:p>
            <a:pPr lvl="1"/>
            <a:r>
              <a:rPr lang="en-US" i="1"/>
              <a:t>Powell v. Aldous &amp; Associates, P.L.L.C.</a:t>
            </a:r>
            <a:r>
              <a:rPr lang="en-US"/>
              <a:t>, 762 Fed.Appx. 127 (3d Cir. 2019</a:t>
            </a:r>
            <a:r>
              <a:rPr lang="en-US" smtClean="0"/>
              <a:t>) (disclaimer of attorney involvement).</a:t>
            </a:r>
          </a:p>
          <a:p>
            <a:pPr lvl="1"/>
            <a:r>
              <a:rPr lang="en-US" i="1" smtClean="0"/>
              <a:t>Sims v. RoundPoint Mortg. Servicing Corp.</a:t>
            </a:r>
            <a:r>
              <a:rPr lang="en-US" smtClean="0"/>
              <a:t>, 760 Fed.Appx. 306 (5</a:t>
            </a:r>
            <a:r>
              <a:rPr lang="en-US" baseline="30000" smtClean="0"/>
              <a:t>th</a:t>
            </a:r>
            <a:r>
              <a:rPr lang="en-US" smtClean="0"/>
              <a:t> Cir. 2019) (sufficiency of FDCPA argument on appeal).</a:t>
            </a:r>
          </a:p>
          <a:p>
            <a:pPr lvl="1"/>
            <a:r>
              <a:rPr lang="en-US" i="1"/>
              <a:t>Kramer v. JP Morgan Chase Bank, N.A.</a:t>
            </a:r>
            <a:r>
              <a:rPr lang="en-US"/>
              <a:t>, 2019 WL 2289412 (9</a:t>
            </a:r>
            <a:r>
              <a:rPr lang="en-US" baseline="30000"/>
              <a:t>th</a:t>
            </a:r>
            <a:r>
              <a:rPr lang="en-US"/>
              <a:t> Cir. May 29, 2019</a:t>
            </a:r>
            <a:r>
              <a:rPr lang="en-US" smtClean="0"/>
              <a:t>) (judicial estoppel).</a:t>
            </a:r>
          </a:p>
          <a:p>
            <a:pPr lvl="1"/>
            <a:endParaRPr lang="en-US" sz="1600" smtClean="0"/>
          </a:p>
          <a:p>
            <a:pPr lvl="1"/>
            <a:endParaRPr lang="en-US" sz="1400" i="1" smtClean="0"/>
          </a:p>
          <a:p>
            <a:pPr lvl="1"/>
            <a:endParaRPr lang="en-US" i="1"/>
          </a:p>
          <a:p>
            <a:pPr lvl="1"/>
            <a:endParaRPr lang="en-US" i="1" smtClean="0"/>
          </a:p>
        </p:txBody>
      </p:sp>
    </p:spTree>
    <p:extLst>
      <p:ext uri="{BB962C8B-B14F-4D97-AF65-F5344CB8AC3E}">
        <p14:creationId xmlns:p14="http://schemas.microsoft.com/office/powerpoint/2010/main" val="108545846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Litigation: Other Recent </a:t>
            </a:r>
            <a:r>
              <a:rPr lang="en-US" sz="2400" smtClean="0">
                <a:cs typeface="Times New Roman" panose="02020603050405020304" pitchFamily="18" charset="0"/>
              </a:rPr>
              <a:t>Decisions Continued</a:t>
            </a:r>
            <a:endParaRPr lang="en-US" sz="2400"/>
          </a:p>
        </p:txBody>
      </p:sp>
      <p:sp>
        <p:nvSpPr>
          <p:cNvPr id="3" name="Content Placeholder 2"/>
          <p:cNvSpPr>
            <a:spLocks noGrp="1"/>
          </p:cNvSpPr>
          <p:nvPr>
            <p:ph idx="1"/>
          </p:nvPr>
        </p:nvSpPr>
        <p:spPr/>
        <p:txBody>
          <a:bodyPr>
            <a:normAutofit/>
          </a:bodyPr>
          <a:lstStyle/>
          <a:p>
            <a:pPr lvl="1"/>
            <a:r>
              <a:rPr lang="en-US" i="1"/>
              <a:t>In re Aliperio</a:t>
            </a:r>
            <a:r>
              <a:rPr lang="en-US"/>
              <a:t>, 755 Fed.Appx. 211 (3d Cir. 2019) (writ of mandamus</a:t>
            </a:r>
            <a:r>
              <a:rPr lang="en-US" smtClean="0"/>
              <a:t>).</a:t>
            </a:r>
            <a:endParaRPr lang="en-US"/>
          </a:p>
          <a:p>
            <a:pPr lvl="1"/>
            <a:r>
              <a:rPr lang="en-US" i="1"/>
              <a:t>Saroza v. Lyons Doughty &amp; Veldhuis, P.C.</a:t>
            </a:r>
            <a:r>
              <a:rPr lang="en-US"/>
              <a:t>, 2019 WL 2205888 (3d Cir. May 22, 2019) (propriety of </a:t>
            </a:r>
            <a:r>
              <a:rPr lang="en-US" i="1"/>
              <a:t>sua sponte</a:t>
            </a:r>
            <a:r>
              <a:rPr lang="en-US"/>
              <a:t> dismissal).</a:t>
            </a:r>
          </a:p>
          <a:p>
            <a:pPr lvl="1"/>
            <a:r>
              <a:rPr lang="en-US" i="1"/>
              <a:t>Cooke v. U.S. Bank Nat’l Assn., as Trustee</a:t>
            </a:r>
            <a:r>
              <a:rPr lang="en-US"/>
              <a:t>, 749 Fed.Appx. 69 (2d Cir. 2019) </a:t>
            </a:r>
            <a:r>
              <a:rPr lang="en-US" smtClean="0"/>
              <a:t>(sufficiency of </a:t>
            </a:r>
            <a:r>
              <a:rPr lang="en-US"/>
              <a:t>FDCPA arguments on appeal</a:t>
            </a:r>
            <a:r>
              <a:rPr lang="en-US" smtClean="0"/>
              <a:t>).</a:t>
            </a:r>
            <a:endParaRPr lang="en-US" i="1" smtClean="0"/>
          </a:p>
          <a:p>
            <a:pPr lvl="1"/>
            <a:r>
              <a:rPr lang="en-US" i="1" smtClean="0"/>
              <a:t>In </a:t>
            </a:r>
            <a:r>
              <a:rPr lang="en-US" i="1"/>
              <a:t>re Faria</a:t>
            </a:r>
            <a:r>
              <a:rPr lang="en-US"/>
              <a:t>, 2019 WL 366938 (6</a:t>
            </a:r>
            <a:r>
              <a:rPr lang="en-US" baseline="30000"/>
              <a:t>th</a:t>
            </a:r>
            <a:r>
              <a:rPr lang="en-US"/>
              <a:t> Cir. Jan. 17, 2019) </a:t>
            </a:r>
            <a:r>
              <a:rPr lang="en-US" smtClean="0"/>
              <a:t>(implication of FDCPA issues in a </a:t>
            </a:r>
            <a:r>
              <a:rPr lang="en-US"/>
              <a:t>bankruptcy proceeding</a:t>
            </a:r>
            <a:r>
              <a:rPr lang="en-US" smtClean="0"/>
              <a:t>).</a:t>
            </a:r>
            <a:endParaRPr lang="en-US"/>
          </a:p>
          <a:p>
            <a:pPr lvl="1"/>
            <a:r>
              <a:rPr lang="en-US" i="1"/>
              <a:t>Reaves v. Benjamin</a:t>
            </a:r>
            <a:r>
              <a:rPr lang="en-US"/>
              <a:t>, 765 Fed.Appx. 7 (4</a:t>
            </a:r>
            <a:r>
              <a:rPr lang="en-US" baseline="30000"/>
              <a:t>th</a:t>
            </a:r>
            <a:r>
              <a:rPr lang="en-US"/>
              <a:t> Cir. 2019) </a:t>
            </a:r>
            <a:r>
              <a:rPr lang="en-US" smtClean="0"/>
              <a:t>(appealability of a dismissal without prejudice).</a:t>
            </a:r>
            <a:endParaRPr lang="en-US"/>
          </a:p>
          <a:p>
            <a:pPr lvl="1"/>
            <a:r>
              <a:rPr lang="en-US" i="1"/>
              <a:t>Sivongxay v. Medcah, Inc.</a:t>
            </a:r>
            <a:r>
              <a:rPr lang="en-US"/>
              <a:t>, 754 Fed.Appx. 662 (9</a:t>
            </a:r>
            <a:r>
              <a:rPr lang="en-US" baseline="30000"/>
              <a:t>th</a:t>
            </a:r>
            <a:r>
              <a:rPr lang="en-US"/>
              <a:t> Cir. 2019) (collection of interest </a:t>
            </a:r>
            <a:r>
              <a:rPr lang="en-US" smtClean="0"/>
              <a:t>authorized </a:t>
            </a:r>
            <a:r>
              <a:rPr lang="en-US"/>
              <a:t>by the underlying agreements and </a:t>
            </a:r>
            <a:r>
              <a:rPr lang="en-US" smtClean="0"/>
              <a:t>law).</a:t>
            </a:r>
          </a:p>
          <a:p>
            <a:endParaRPr lang="en-US"/>
          </a:p>
        </p:txBody>
      </p:sp>
    </p:spTree>
    <p:extLst>
      <p:ext uri="{BB962C8B-B14F-4D97-AF65-F5344CB8AC3E}">
        <p14:creationId xmlns:p14="http://schemas.microsoft.com/office/powerpoint/2010/main" val="153898700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Litigation: Other Recent Decisions</a:t>
            </a:r>
            <a:endParaRPr lang="en-US" sz="2400"/>
          </a:p>
        </p:txBody>
      </p:sp>
      <p:sp>
        <p:nvSpPr>
          <p:cNvPr id="3" name="Content Placeholder 2"/>
          <p:cNvSpPr>
            <a:spLocks noGrp="1"/>
          </p:cNvSpPr>
          <p:nvPr>
            <p:ph idx="1"/>
          </p:nvPr>
        </p:nvSpPr>
        <p:spPr/>
        <p:txBody>
          <a:bodyPr>
            <a:normAutofit/>
          </a:bodyPr>
          <a:lstStyle/>
          <a:p>
            <a:pPr lvl="1"/>
            <a:r>
              <a:rPr lang="en-US" i="1"/>
              <a:t>Alhassid v. Nationstar Mortg., LLC</a:t>
            </a:r>
            <a:r>
              <a:rPr lang="en-US"/>
              <a:t>, 767 Fed.Appx. 865 (11</a:t>
            </a:r>
            <a:r>
              <a:rPr lang="en-US" baseline="30000"/>
              <a:t>th</a:t>
            </a:r>
            <a:r>
              <a:rPr lang="en-US"/>
              <a:t> Cir. 2019) (propriety of appellate attorneys’ fees after trial court victory</a:t>
            </a:r>
            <a:r>
              <a:rPr lang="en-US" smtClean="0"/>
              <a:t>).</a:t>
            </a:r>
            <a:endParaRPr lang="en-US"/>
          </a:p>
          <a:p>
            <a:pPr lvl="1"/>
            <a:r>
              <a:rPr lang="en-US" i="1"/>
              <a:t>Landau v. RoundPoint Mortg. Servicing Corp.</a:t>
            </a:r>
            <a:r>
              <a:rPr lang="en-US"/>
              <a:t>, 2019 WL 2428443 (11</a:t>
            </a:r>
            <a:r>
              <a:rPr lang="en-US" baseline="30000"/>
              <a:t>th</a:t>
            </a:r>
            <a:r>
              <a:rPr lang="en-US"/>
              <a:t> Cir. Jun. 11, 2019) </a:t>
            </a:r>
            <a:r>
              <a:rPr lang="en-US" smtClean="0"/>
              <a:t>(connection between RESPA, Regulation X, and the FDCPA).</a:t>
            </a:r>
            <a:endParaRPr lang="en-US" i="1" smtClean="0"/>
          </a:p>
          <a:p>
            <a:pPr lvl="1"/>
            <a:r>
              <a:rPr lang="en-US" i="1" smtClean="0"/>
              <a:t>Huff </a:t>
            </a:r>
            <a:r>
              <a:rPr lang="en-US" i="1"/>
              <a:t>v. TeleCheck Services, Inc.</a:t>
            </a:r>
            <a:r>
              <a:rPr lang="en-US"/>
              <a:t>, 923 F.3d 458 (6</a:t>
            </a:r>
            <a:r>
              <a:rPr lang="en-US" baseline="30000"/>
              <a:t>th</a:t>
            </a:r>
            <a:r>
              <a:rPr lang="en-US"/>
              <a:t> Cir. 2019) </a:t>
            </a:r>
            <a:r>
              <a:rPr lang="en-US" smtClean="0"/>
              <a:t>(</a:t>
            </a:r>
            <a:r>
              <a:rPr lang="en-US" i="1" smtClean="0"/>
              <a:t>Spokeo</a:t>
            </a:r>
            <a:r>
              <a:rPr lang="en-US" smtClean="0"/>
              <a:t>).</a:t>
            </a:r>
            <a:endParaRPr lang="en-US"/>
          </a:p>
          <a:p>
            <a:pPr lvl="1"/>
            <a:r>
              <a:rPr lang="en-US" i="1" smtClean="0"/>
              <a:t>U.S. </a:t>
            </a:r>
            <a:r>
              <a:rPr lang="en-US" i="1"/>
              <a:t>v. Smith</a:t>
            </a:r>
            <a:r>
              <a:rPr lang="en-US"/>
              <a:t>, 2019 WL 1531845 (11</a:t>
            </a:r>
            <a:r>
              <a:rPr lang="en-US" baseline="30000"/>
              <a:t>th</a:t>
            </a:r>
            <a:r>
              <a:rPr lang="en-US"/>
              <a:t> Cir. Apr. 9, 2019) </a:t>
            </a:r>
            <a:r>
              <a:rPr lang="en-US" smtClean="0"/>
              <a:t>(application </a:t>
            </a:r>
            <a:r>
              <a:rPr lang="en-US"/>
              <a:t>of the FDCPA in criminal </a:t>
            </a:r>
            <a:r>
              <a:rPr lang="en-US" smtClean="0"/>
              <a:t>garnishment/restitution proceedings)</a:t>
            </a:r>
            <a:endParaRPr lang="en-US"/>
          </a:p>
          <a:p>
            <a:pPr lvl="1"/>
            <a:r>
              <a:rPr lang="en-US" i="1"/>
              <a:t>Kamal v. J. Crew Group, Inc.</a:t>
            </a:r>
            <a:r>
              <a:rPr lang="en-US"/>
              <a:t>, 918 F.3d 102 (3d Cir. 2019) </a:t>
            </a:r>
            <a:r>
              <a:rPr lang="en-US" smtClean="0"/>
              <a:t>(FDCPA </a:t>
            </a:r>
            <a:r>
              <a:rPr lang="en-US"/>
              <a:t>in the context of FACTA and </a:t>
            </a:r>
            <a:r>
              <a:rPr lang="en-US" i="1"/>
              <a:t>Spokeo</a:t>
            </a:r>
            <a:r>
              <a:rPr lang="en-US"/>
              <a:t>).</a:t>
            </a:r>
          </a:p>
          <a:p>
            <a:pPr lvl="1"/>
            <a:r>
              <a:rPr lang="en-US" i="1"/>
              <a:t>Rivas v. Bank of New York Mellon</a:t>
            </a:r>
            <a:r>
              <a:rPr lang="en-US"/>
              <a:t>, 2019 WL 2419484 (11</a:t>
            </a:r>
            <a:r>
              <a:rPr lang="en-US" baseline="30000"/>
              <a:t>th</a:t>
            </a:r>
            <a:r>
              <a:rPr lang="en-US"/>
              <a:t> Cir. Jun. 10, 2019) </a:t>
            </a:r>
            <a:r>
              <a:rPr lang="en-US" smtClean="0"/>
              <a:t>(FDCPA  </a:t>
            </a:r>
            <a:r>
              <a:rPr lang="en-US"/>
              <a:t>claim dismissed and affirmed in previous appeal</a:t>
            </a:r>
            <a:r>
              <a:rPr lang="en-US" smtClean="0"/>
              <a:t>).</a:t>
            </a:r>
            <a:endParaRPr lang="en-US" i="1"/>
          </a:p>
          <a:p>
            <a:endParaRPr lang="en-US"/>
          </a:p>
        </p:txBody>
      </p:sp>
    </p:spTree>
    <p:extLst>
      <p:ext uri="{BB962C8B-B14F-4D97-AF65-F5344CB8AC3E}">
        <p14:creationId xmlns:p14="http://schemas.microsoft.com/office/powerpoint/2010/main" val="195183234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1"/>
            <a:ext cx="8534400" cy="4267200"/>
          </a:xfrm>
        </p:spPr>
        <p:txBody>
          <a:bodyPr>
            <a:normAutofit/>
          </a:bodyPr>
          <a:lstStyle/>
          <a:p>
            <a:pPr marL="0" indent="0">
              <a:buNone/>
            </a:pPr>
            <a:endParaRPr lang="en-US" sz="3600" smtClean="0"/>
          </a:p>
          <a:p>
            <a:pPr marL="0" indent="0">
              <a:buNone/>
            </a:pPr>
            <a:endParaRPr lang="en-US" sz="3600"/>
          </a:p>
          <a:p>
            <a:pPr marL="0" indent="0">
              <a:buNone/>
            </a:pPr>
            <a:r>
              <a:rPr lang="en-US" sz="3200" smtClean="0"/>
              <a:t>CFPB Notice </a:t>
            </a:r>
            <a:r>
              <a:rPr lang="en-US" sz="3200"/>
              <a:t>of Proposed Rulemaking (NPRM) to implement the Fair Debt Collection Practices Act (FDCPA)</a:t>
            </a:r>
            <a:endParaRPr lang="en-US" sz="2800">
              <a:solidFill>
                <a:schemeClr val="tx1">
                  <a:lumMod val="75000"/>
                  <a:lumOff val="25000"/>
                </a:schemeClr>
              </a:solidFill>
            </a:endParaRPr>
          </a:p>
        </p:txBody>
      </p:sp>
      <p:sp>
        <p:nvSpPr>
          <p:cNvPr id="4" name="Title 3"/>
          <p:cNvSpPr>
            <a:spLocks noGrp="1"/>
          </p:cNvSpPr>
          <p:nvPr>
            <p:ph type="title"/>
          </p:nvPr>
        </p:nvSpPr>
        <p:spPr/>
        <p:txBody>
          <a:bodyPr/>
          <a:lstStyle/>
          <a:p>
            <a:endParaRPr lang="en-US"/>
          </a:p>
        </p:txBody>
      </p:sp>
      <p:pic>
        <p:nvPicPr>
          <p:cNvPr id="6" name="Picture 5"/>
          <p:cNvPicPr>
            <a:picLocks noChangeAspect="1"/>
          </p:cNvPicPr>
          <p:nvPr/>
        </p:nvPicPr>
        <p:blipFill>
          <a:blip r:embed="rId4"/>
          <a:stretch>
            <a:fillRect/>
          </a:stretch>
        </p:blipFill>
        <p:spPr>
          <a:xfrm>
            <a:off x="6129545" y="4430250"/>
            <a:ext cx="2676525" cy="1407334"/>
          </a:xfrm>
          <a:prstGeom prst="rect">
            <a:avLst/>
          </a:prstGeom>
        </p:spPr>
      </p:pic>
    </p:spTree>
    <p:custDataLst>
      <p:tags r:id="rId1"/>
    </p:custDataLst>
    <p:extLst>
      <p:ext uri="{BB962C8B-B14F-4D97-AF65-F5344CB8AC3E}">
        <p14:creationId xmlns:p14="http://schemas.microsoft.com/office/powerpoint/2010/main" val="4176408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smtClean="0"/>
              <a:t>Overview of FDCPA and Debt Collection</a:t>
            </a:r>
            <a:endParaRPr lang="en-US" sz="2400"/>
          </a:p>
        </p:txBody>
      </p:sp>
      <p:sp>
        <p:nvSpPr>
          <p:cNvPr id="3" name="Content Placeholder 2"/>
          <p:cNvSpPr>
            <a:spLocks noGrp="1"/>
          </p:cNvSpPr>
          <p:nvPr>
            <p:ph idx="1"/>
          </p:nvPr>
        </p:nvSpPr>
        <p:spPr/>
        <p:txBody>
          <a:bodyPr>
            <a:normAutofit/>
          </a:bodyPr>
          <a:lstStyle/>
          <a:p>
            <a:r>
              <a:rPr lang="en-US" smtClean="0"/>
              <a:t>FDCPA generally prohibits a debt collector from using unlawful, abusive, deceptive, or unfair collection tactics in connection with the collection of debts.</a:t>
            </a:r>
            <a:endParaRPr lang="en-US"/>
          </a:p>
          <a:p>
            <a:r>
              <a:rPr lang="en-US" smtClean="0"/>
              <a:t>According to the CFPB: </a:t>
            </a:r>
          </a:p>
          <a:p>
            <a:pPr lvl="1"/>
            <a:r>
              <a:rPr lang="en-US" smtClean="0"/>
              <a:t>There are nearly 8,000 debt collection firms in the U.S.</a:t>
            </a:r>
          </a:p>
          <a:p>
            <a:pPr lvl="1"/>
            <a:r>
              <a:rPr lang="en-US" smtClean="0"/>
              <a:t>Debt collectors have “hundreds of millions of interactions with consumers each year to arrange payments or to resolve debts.”</a:t>
            </a:r>
          </a:p>
          <a:p>
            <a:pPr lvl="1"/>
            <a:r>
              <a:rPr lang="en-US" smtClean="0"/>
              <a:t>1 out of 3 consumers with a credit report had debts in collection within a 12-month period </a:t>
            </a:r>
          </a:p>
          <a:p>
            <a:r>
              <a:rPr lang="en-US"/>
              <a:t>Over the past decade, consumers have submitted more complaints about debt collection to federal financial regulators than about any other financial service</a:t>
            </a:r>
            <a:r>
              <a:rPr lang="en-US" smtClean="0"/>
              <a:t>.</a:t>
            </a:r>
          </a:p>
          <a:p>
            <a:endParaRPr lang="en-US" smtClean="0"/>
          </a:p>
          <a:p>
            <a:endParaRPr lang="en-US"/>
          </a:p>
          <a:p>
            <a:endParaRPr lang="en-US"/>
          </a:p>
        </p:txBody>
      </p:sp>
    </p:spTree>
    <p:extLst>
      <p:ext uri="{BB962C8B-B14F-4D97-AF65-F5344CB8AC3E}">
        <p14:creationId xmlns:p14="http://schemas.microsoft.com/office/powerpoint/2010/main" val="166407616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smtClean="0"/>
              <a:t>Status of Current Rulemaking</a:t>
            </a:r>
            <a:endParaRPr lang="en-US" sz="2400"/>
          </a:p>
        </p:txBody>
      </p:sp>
      <p:sp>
        <p:nvSpPr>
          <p:cNvPr id="3" name="Content Placeholder 2"/>
          <p:cNvSpPr>
            <a:spLocks noGrp="1"/>
          </p:cNvSpPr>
          <p:nvPr>
            <p:ph idx="1"/>
          </p:nvPr>
        </p:nvSpPr>
        <p:spPr/>
        <p:txBody>
          <a:bodyPr>
            <a:normAutofit lnSpcReduction="10000"/>
          </a:bodyPr>
          <a:lstStyle/>
          <a:p>
            <a:r>
              <a:rPr lang="en-US" smtClean="0"/>
              <a:t>Prior to the 2010 Dodd-Frank Act, no federal agency had the authority to issue substantive rules to implement FDCPA. The Dodd-Frank Act gave that authority to the CFPB.</a:t>
            </a:r>
          </a:p>
          <a:p>
            <a:endParaRPr lang="en-US" smtClean="0"/>
          </a:p>
          <a:p>
            <a:r>
              <a:rPr lang="en-US" smtClean="0"/>
              <a:t>The CFPB issued the NPRM on May 7, 2019, and the proposed rule was published in the Federal Register on May 21, 2019.</a:t>
            </a:r>
          </a:p>
          <a:p>
            <a:endParaRPr lang="en-US" smtClean="0"/>
          </a:p>
          <a:p>
            <a:r>
              <a:rPr lang="en-US" smtClean="0"/>
              <a:t>The public has 90-days to submit written comments on the proposed rule.  </a:t>
            </a:r>
          </a:p>
          <a:p>
            <a:endParaRPr lang="en-US" smtClean="0"/>
          </a:p>
          <a:p>
            <a:r>
              <a:rPr lang="en-US" smtClean="0"/>
              <a:t>All comments must be received by August 19, 2019, after which the CFPB will review all received comments prior and issue a final rule. </a:t>
            </a:r>
          </a:p>
          <a:p>
            <a:endParaRPr lang="en-US" smtClean="0"/>
          </a:p>
          <a:p>
            <a:endParaRPr lang="en-US"/>
          </a:p>
        </p:txBody>
      </p:sp>
    </p:spTree>
    <p:extLst>
      <p:ext uri="{BB962C8B-B14F-4D97-AF65-F5344CB8AC3E}">
        <p14:creationId xmlns:p14="http://schemas.microsoft.com/office/powerpoint/2010/main" val="424571959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smtClean="0"/>
              <a:t>Summary of Proposed Rule: </a:t>
            </a:r>
            <a:br>
              <a:rPr lang="en-US" sz="2400" smtClean="0"/>
            </a:br>
            <a:r>
              <a:rPr lang="en-US" sz="2400" smtClean="0"/>
              <a:t>New “limited-content message” definition</a:t>
            </a:r>
            <a:endParaRPr lang="en-US" sz="2400"/>
          </a:p>
        </p:txBody>
      </p:sp>
      <p:sp>
        <p:nvSpPr>
          <p:cNvPr id="3" name="Content Placeholder 2"/>
          <p:cNvSpPr>
            <a:spLocks noGrp="1"/>
          </p:cNvSpPr>
          <p:nvPr>
            <p:ph idx="1"/>
          </p:nvPr>
        </p:nvSpPr>
        <p:spPr>
          <a:xfrm>
            <a:off x="304800" y="1825625"/>
            <a:ext cx="8534400" cy="4422775"/>
          </a:xfrm>
        </p:spPr>
        <p:txBody>
          <a:bodyPr>
            <a:normAutofit fontScale="77500" lnSpcReduction="20000"/>
          </a:bodyPr>
          <a:lstStyle/>
          <a:p>
            <a:r>
              <a:rPr lang="en-US" smtClean="0"/>
              <a:t>A “</a:t>
            </a:r>
            <a:r>
              <a:rPr lang="en-US"/>
              <a:t>limited-content message</a:t>
            </a:r>
            <a:r>
              <a:rPr lang="en-US" smtClean="0"/>
              <a:t>,” if it meets the requirements below, </a:t>
            </a:r>
            <a:r>
              <a:rPr lang="en-US" u="sng" smtClean="0"/>
              <a:t>does not</a:t>
            </a:r>
            <a:r>
              <a:rPr lang="en-US" smtClean="0"/>
              <a:t> constitute a third-party disclosure of the debt or trigger disclosure of the collector’s identity under the FDCPA</a:t>
            </a:r>
          </a:p>
          <a:p>
            <a:endParaRPr lang="en-US" smtClean="0"/>
          </a:p>
          <a:p>
            <a:r>
              <a:rPr lang="en-US"/>
              <a:t>Note: Limited-content messages </a:t>
            </a:r>
            <a:r>
              <a:rPr lang="en-US" u="sng"/>
              <a:t>do</a:t>
            </a:r>
            <a:r>
              <a:rPr lang="en-US"/>
              <a:t> count towards frequency </a:t>
            </a:r>
            <a:r>
              <a:rPr lang="en-US" smtClean="0"/>
              <a:t>limits</a:t>
            </a:r>
          </a:p>
          <a:p>
            <a:pPr marL="0" indent="0">
              <a:buNone/>
            </a:pPr>
            <a:r>
              <a:rPr lang="en-US" smtClean="0"/>
              <a:t> </a:t>
            </a:r>
            <a:endParaRPr lang="en-US"/>
          </a:p>
          <a:p>
            <a:r>
              <a:rPr lang="en-US" smtClean="0"/>
              <a:t>Includes messages left </a:t>
            </a:r>
            <a:r>
              <a:rPr lang="en-US"/>
              <a:t>for the consumer by </a:t>
            </a:r>
            <a:r>
              <a:rPr lang="en-US" b="1"/>
              <a:t>voicemail</a:t>
            </a:r>
            <a:r>
              <a:rPr lang="en-US"/>
              <a:t>, </a:t>
            </a:r>
            <a:r>
              <a:rPr lang="en-US" b="1"/>
              <a:t>text message</a:t>
            </a:r>
            <a:r>
              <a:rPr lang="en-US"/>
              <a:t>, or </a:t>
            </a:r>
            <a:r>
              <a:rPr lang="en-US" b="1"/>
              <a:t>orally</a:t>
            </a:r>
            <a:r>
              <a:rPr lang="en-US"/>
              <a:t> (including leaving a message with a third-party who answers the consumer’s home or cell </a:t>
            </a:r>
            <a:r>
              <a:rPr lang="en-US" smtClean="0"/>
              <a:t>number). </a:t>
            </a:r>
          </a:p>
          <a:p>
            <a:endParaRPr lang="en-US" smtClean="0"/>
          </a:p>
          <a:p>
            <a:pPr lvl="1"/>
            <a:r>
              <a:rPr lang="en-US" b="1" smtClean="0"/>
              <a:t>E-mail</a:t>
            </a:r>
            <a:r>
              <a:rPr lang="en-US" smtClean="0"/>
              <a:t> may convey information about a debt and </a:t>
            </a:r>
            <a:r>
              <a:rPr lang="en-US" b="1" u="sng" smtClean="0"/>
              <a:t>cannot</a:t>
            </a:r>
            <a:r>
              <a:rPr lang="en-US" smtClean="0"/>
              <a:t> be considered a limited-content message</a:t>
            </a:r>
          </a:p>
          <a:p>
            <a:pPr marL="0" indent="0">
              <a:buNone/>
            </a:pPr>
            <a:endParaRPr lang="en-US" smtClean="0"/>
          </a:p>
          <a:p>
            <a:r>
              <a:rPr lang="en-US" smtClean="0"/>
              <a:t>Limited-content message must include: (1) the </a:t>
            </a:r>
            <a:r>
              <a:rPr lang="en-US"/>
              <a:t>consumer’s </a:t>
            </a:r>
            <a:r>
              <a:rPr lang="en-US" smtClean="0"/>
              <a:t>name; (2) a </a:t>
            </a:r>
            <a:r>
              <a:rPr lang="en-US"/>
              <a:t>request that the consumer reply to the </a:t>
            </a:r>
            <a:r>
              <a:rPr lang="en-US" smtClean="0"/>
              <a:t>message: (3) the </a:t>
            </a:r>
            <a:r>
              <a:rPr lang="en-US"/>
              <a:t>name(s) of natural person(s) the consumer may contact to reply to the debt </a:t>
            </a:r>
            <a:r>
              <a:rPr lang="en-US" smtClean="0"/>
              <a:t>collector; (4) </a:t>
            </a:r>
            <a:r>
              <a:rPr lang="en-US"/>
              <a:t>a call-back telephone </a:t>
            </a:r>
            <a:r>
              <a:rPr lang="en-US" smtClean="0"/>
              <a:t>number; </a:t>
            </a:r>
            <a:r>
              <a:rPr lang="en-US"/>
              <a:t>and </a:t>
            </a:r>
            <a:r>
              <a:rPr lang="en-US" smtClean="0"/>
              <a:t>(5) instructions </a:t>
            </a:r>
            <a:r>
              <a:rPr lang="en-US"/>
              <a:t>for unsubscribing from electronic communications (if applicable</a:t>
            </a:r>
            <a:r>
              <a:rPr lang="en-US" smtClean="0"/>
              <a:t>).</a:t>
            </a:r>
          </a:p>
          <a:p>
            <a:endParaRPr lang="en-US" smtClean="0"/>
          </a:p>
          <a:p>
            <a:r>
              <a:rPr lang="en-US" smtClean="0"/>
              <a:t>Must not include any other information other than salutation, date/time of message, generic statement that the message relates to an account, suggested dates/times for consumer to reply </a:t>
            </a:r>
            <a:endParaRPr lang="en-US"/>
          </a:p>
          <a:p>
            <a:endParaRPr lang="en-US"/>
          </a:p>
        </p:txBody>
      </p:sp>
    </p:spTree>
    <p:extLst>
      <p:ext uri="{BB962C8B-B14F-4D97-AF65-F5344CB8AC3E}">
        <p14:creationId xmlns:p14="http://schemas.microsoft.com/office/powerpoint/2010/main" val="391450397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smtClean="0"/>
              <a:t>Summary of Proposed Rule: Procedures for Text and Email Communication</a:t>
            </a:r>
            <a:endParaRPr lang="en-US" sz="2400"/>
          </a:p>
        </p:txBody>
      </p:sp>
      <p:sp>
        <p:nvSpPr>
          <p:cNvPr id="3" name="Content Placeholder 2"/>
          <p:cNvSpPr>
            <a:spLocks noGrp="1"/>
          </p:cNvSpPr>
          <p:nvPr>
            <p:ph idx="1"/>
          </p:nvPr>
        </p:nvSpPr>
        <p:spPr/>
        <p:txBody>
          <a:bodyPr>
            <a:normAutofit fontScale="85000" lnSpcReduction="10000"/>
          </a:bodyPr>
          <a:lstStyle/>
          <a:p>
            <a:r>
              <a:rPr lang="en-US" b="1" smtClean="0"/>
              <a:t>“Bona fide error” Defense</a:t>
            </a:r>
            <a:r>
              <a:rPr lang="en-US" smtClean="0"/>
              <a:t>: Debt collector has no civil liability for a violation (e.g. inadvertent communication to an unauthorized third party) if the debt collector shows, by a preponderance of the evidence, that the violation was (a) not intentional and (b) resulted from a bona fide error, notwithstanding the collector’s maintenance of procedures “reasonably adapted” to avoid such an error</a:t>
            </a:r>
          </a:p>
          <a:p>
            <a:r>
              <a:rPr lang="en-US" b="1" smtClean="0"/>
              <a:t>Communication Media Restriction: </a:t>
            </a:r>
            <a:r>
              <a:rPr lang="en-US" smtClean="0"/>
              <a:t>Prohibit debt collector from communicating or attempting to communicate through a medium of communication that the consumer has requested the debt collector not to use </a:t>
            </a:r>
          </a:p>
          <a:p>
            <a:r>
              <a:rPr lang="en-US" b="1" smtClean="0"/>
              <a:t>Time and Place Restrictions: </a:t>
            </a:r>
            <a:r>
              <a:rPr lang="en-US" smtClean="0"/>
              <a:t>Calls </a:t>
            </a:r>
            <a:r>
              <a:rPr lang="en-US"/>
              <a:t>to mobile telephones and electronic communications, such as texts and emails, are subject to the FDCPA’s prohibition on communicating at unusual and inconvenient times and </a:t>
            </a:r>
            <a:r>
              <a:rPr lang="en-US" smtClean="0"/>
              <a:t>places</a:t>
            </a:r>
          </a:p>
          <a:p>
            <a:r>
              <a:rPr lang="en-US" b="1"/>
              <a:t>Work Email Addresses: </a:t>
            </a:r>
            <a:r>
              <a:rPr lang="en-US"/>
              <a:t>Prohibits emails to consumer’s work email address, unless the collector has received prior consent </a:t>
            </a:r>
            <a:endParaRPr lang="en-US" b="1"/>
          </a:p>
          <a:p>
            <a:r>
              <a:rPr lang="en-US" b="1" smtClean="0"/>
              <a:t>Social Media Platforms: </a:t>
            </a:r>
            <a:r>
              <a:rPr lang="en-US" smtClean="0"/>
              <a:t>Prohibit </a:t>
            </a:r>
            <a:r>
              <a:rPr lang="en-US"/>
              <a:t>debt collectors from contacting consumers through social media platform except through a private messaging function</a:t>
            </a:r>
            <a:endParaRPr lang="en-US" b="1" smtClean="0"/>
          </a:p>
          <a:p>
            <a:endParaRPr lang="en-US" smtClean="0"/>
          </a:p>
          <a:p>
            <a:pPr lvl="1">
              <a:buFont typeface="Courier New" pitchFamily="49" charset="0"/>
              <a:buChar char="o"/>
            </a:pPr>
            <a:endParaRPr lang="en-US"/>
          </a:p>
        </p:txBody>
      </p:sp>
    </p:spTree>
    <p:extLst>
      <p:ext uri="{BB962C8B-B14F-4D97-AF65-F5344CB8AC3E}">
        <p14:creationId xmlns:p14="http://schemas.microsoft.com/office/powerpoint/2010/main" val="97219189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a:t>Summary of Proposed Rule: </a:t>
            </a:r>
            <a:r>
              <a:rPr lang="en-US" sz="2400" smtClean="0"/>
              <a:t/>
            </a:r>
            <a:br>
              <a:rPr lang="en-US" sz="2400" smtClean="0"/>
            </a:br>
            <a:r>
              <a:rPr lang="en-US" sz="2400" smtClean="0"/>
              <a:t>Call Frequency</a:t>
            </a:r>
            <a:endParaRPr lang="en-US" sz="2400"/>
          </a:p>
        </p:txBody>
      </p:sp>
      <p:sp>
        <p:nvSpPr>
          <p:cNvPr id="3" name="Content Placeholder 2"/>
          <p:cNvSpPr>
            <a:spLocks noGrp="1"/>
          </p:cNvSpPr>
          <p:nvPr>
            <p:ph idx="1"/>
          </p:nvPr>
        </p:nvSpPr>
        <p:spPr/>
        <p:txBody>
          <a:bodyPr/>
          <a:lstStyle/>
          <a:p>
            <a:r>
              <a:rPr lang="en-US" smtClean="0"/>
              <a:t>Subject to certain exceptions, debt collector is prohibited from placing a phone call to a person </a:t>
            </a:r>
            <a:r>
              <a:rPr lang="en-US" b="1" smtClean="0"/>
              <a:t>more than 7 times within a 7-day period </a:t>
            </a:r>
            <a:r>
              <a:rPr lang="en-US" smtClean="0"/>
              <a:t>or </a:t>
            </a:r>
            <a:r>
              <a:rPr lang="en-US" b="1" smtClean="0"/>
              <a:t>within 7 days after </a:t>
            </a:r>
            <a:r>
              <a:rPr lang="en-US" smtClean="0"/>
              <a:t>engaging in a telephone conversation with the person </a:t>
            </a:r>
          </a:p>
          <a:p>
            <a:endParaRPr lang="en-US"/>
          </a:p>
          <a:p>
            <a:r>
              <a:rPr lang="en-US" smtClean="0"/>
              <a:t>Limit is debt-specific (i.e. calls made concerning one debt do not count towards limit on calls made concerning a different debt with exception of student loans) </a:t>
            </a:r>
          </a:p>
          <a:p>
            <a:endParaRPr lang="en-US"/>
          </a:p>
          <a:p>
            <a:r>
              <a:rPr lang="en-US" smtClean="0"/>
              <a:t>Cap only applies to debts that relate to a “consumer financial product or service” as defined in Title X of the Dodd-Frank Act </a:t>
            </a:r>
          </a:p>
          <a:p>
            <a:endParaRPr lang="en-US"/>
          </a:p>
        </p:txBody>
      </p:sp>
    </p:spTree>
    <p:extLst>
      <p:ext uri="{BB962C8B-B14F-4D97-AF65-F5344CB8AC3E}">
        <p14:creationId xmlns:p14="http://schemas.microsoft.com/office/powerpoint/2010/main" val="341554757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a:t>Summary of Proposed Rule: </a:t>
            </a:r>
            <a:r>
              <a:rPr lang="en-US" sz="2400" smtClean="0"/>
              <a:t/>
            </a:r>
            <a:br>
              <a:rPr lang="en-US" sz="2400" smtClean="0"/>
            </a:br>
            <a:r>
              <a:rPr lang="en-US" sz="2400" smtClean="0"/>
              <a:t>Validation of Debt and Other Disclosures</a:t>
            </a:r>
            <a:endParaRPr lang="en-US" sz="2400"/>
          </a:p>
        </p:txBody>
      </p:sp>
      <p:sp>
        <p:nvSpPr>
          <p:cNvPr id="3" name="Content Placeholder 2"/>
          <p:cNvSpPr>
            <a:spLocks noGrp="1"/>
          </p:cNvSpPr>
          <p:nvPr>
            <p:ph idx="1"/>
          </p:nvPr>
        </p:nvSpPr>
        <p:spPr/>
        <p:txBody>
          <a:bodyPr>
            <a:normAutofit lnSpcReduction="10000"/>
          </a:bodyPr>
          <a:lstStyle/>
          <a:p>
            <a:r>
              <a:rPr lang="en-US"/>
              <a:t>P</a:t>
            </a:r>
            <a:r>
              <a:rPr lang="en-US" smtClean="0"/>
              <a:t>roposed </a:t>
            </a:r>
            <a:r>
              <a:rPr lang="en-US"/>
              <a:t>rule would require debt collectors to send consumers a disclosure with certain information about the debt and related consumer </a:t>
            </a:r>
            <a:r>
              <a:rPr lang="en-US" smtClean="0"/>
              <a:t>protections</a:t>
            </a:r>
          </a:p>
          <a:p>
            <a:pPr marL="0" indent="0">
              <a:buNone/>
            </a:pPr>
            <a:endParaRPr lang="en-US" smtClean="0"/>
          </a:p>
          <a:p>
            <a:r>
              <a:rPr lang="en-US" smtClean="0"/>
              <a:t>Requires </a:t>
            </a:r>
            <a:r>
              <a:rPr lang="en-US"/>
              <a:t>validation notices to </a:t>
            </a:r>
            <a:r>
              <a:rPr lang="en-US" smtClean="0"/>
              <a:t>include:</a:t>
            </a:r>
          </a:p>
          <a:p>
            <a:pPr marL="800100" lvl="1" indent="-457200">
              <a:buFont typeface="+mj-lt"/>
              <a:buAutoNum type="alphaLcParenR"/>
            </a:pPr>
            <a:r>
              <a:rPr lang="en-US" smtClean="0"/>
              <a:t>Consumer’s </a:t>
            </a:r>
            <a:r>
              <a:rPr lang="en-US"/>
              <a:t>account </a:t>
            </a:r>
            <a:r>
              <a:rPr lang="en-US" smtClean="0"/>
              <a:t>number;</a:t>
            </a:r>
          </a:p>
          <a:p>
            <a:pPr marL="800100" lvl="1" indent="-457200">
              <a:buFont typeface="+mj-lt"/>
              <a:buAutoNum type="alphaLcParenR"/>
            </a:pPr>
            <a:r>
              <a:rPr lang="en-US" smtClean="0"/>
              <a:t>Itemization </a:t>
            </a:r>
            <a:r>
              <a:rPr lang="en-US"/>
              <a:t>of the </a:t>
            </a:r>
            <a:r>
              <a:rPr lang="en-US" smtClean="0"/>
              <a:t>debt;</a:t>
            </a:r>
          </a:p>
          <a:p>
            <a:pPr marL="800100" lvl="1" indent="-457200">
              <a:buFont typeface="+mj-lt"/>
              <a:buAutoNum type="alphaLcParenR"/>
            </a:pPr>
            <a:r>
              <a:rPr lang="en-US"/>
              <a:t>P</a:t>
            </a:r>
            <a:r>
              <a:rPr lang="en-US" smtClean="0"/>
              <a:t>lain </a:t>
            </a:r>
            <a:r>
              <a:rPr lang="en-US"/>
              <a:t>language information about how a consumer may respond to a collection attempt (including by disputing the </a:t>
            </a:r>
            <a:r>
              <a:rPr lang="en-US" smtClean="0"/>
              <a:t>debt); and</a:t>
            </a:r>
          </a:p>
          <a:p>
            <a:pPr marL="800100" lvl="1" indent="-457200">
              <a:buFont typeface="+mj-lt"/>
              <a:buAutoNum type="alphaLcParenR"/>
            </a:pPr>
            <a:r>
              <a:rPr lang="en-US" smtClean="0"/>
              <a:t>“Tear-off</a:t>
            </a:r>
            <a:r>
              <a:rPr lang="en-US"/>
              <a:t>” that consumers could send back to respond to the collection attempt. </a:t>
            </a:r>
            <a:endParaRPr lang="en-US" smtClean="0"/>
          </a:p>
          <a:p>
            <a:pPr marL="800100" lvl="1" indent="-457200">
              <a:buFont typeface="+mj-lt"/>
              <a:buAutoNum type="alphaLcParenR"/>
            </a:pPr>
            <a:endParaRPr lang="en-US"/>
          </a:p>
          <a:p>
            <a:r>
              <a:rPr lang="en-US" smtClean="0"/>
              <a:t>Proposed rule included model validation notice as well as clarification around the provision of non-English language validation notices</a:t>
            </a:r>
          </a:p>
          <a:p>
            <a:endParaRPr lang="en-US"/>
          </a:p>
        </p:txBody>
      </p:sp>
    </p:spTree>
    <p:extLst>
      <p:ext uri="{BB962C8B-B14F-4D97-AF65-F5344CB8AC3E}">
        <p14:creationId xmlns:p14="http://schemas.microsoft.com/office/powerpoint/2010/main" val="222391231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950" y="228600"/>
            <a:ext cx="5810250" cy="1219200"/>
          </a:xfrm>
        </p:spPr>
        <p:txBody>
          <a:bodyPr>
            <a:normAutofit/>
          </a:bodyPr>
          <a:lstStyle/>
          <a:p>
            <a:r>
              <a:rPr lang="en-US" sz="2400">
                <a:cs typeface="Times New Roman" panose="02020603050405020304" pitchFamily="18" charset="0"/>
              </a:rPr>
              <a:t>Trends in Debt Collection </a:t>
            </a:r>
            <a:r>
              <a:rPr lang="en-US" sz="2400" smtClean="0">
                <a:cs typeface="Times New Roman" panose="02020603050405020304" pitchFamily="18" charset="0"/>
              </a:rPr>
              <a:t>Litigation: General Data</a:t>
            </a:r>
            <a:endParaRPr lang="en-US" sz="2400">
              <a:solidFill>
                <a:schemeClr val="tx1">
                  <a:lumMod val="75000"/>
                  <a:lumOff val="25000"/>
                </a:schemeClr>
              </a:solidFill>
            </a:endParaRPr>
          </a:p>
        </p:txBody>
      </p:sp>
      <p:sp>
        <p:nvSpPr>
          <p:cNvPr id="3" name="Content Placeholder 2"/>
          <p:cNvSpPr>
            <a:spLocks noGrp="1"/>
          </p:cNvSpPr>
          <p:nvPr>
            <p:ph idx="1"/>
          </p:nvPr>
        </p:nvSpPr>
        <p:spPr>
          <a:xfrm>
            <a:off x="304800" y="1600201"/>
            <a:ext cx="8534400" cy="4267200"/>
          </a:xfrm>
        </p:spPr>
        <p:txBody>
          <a:bodyPr>
            <a:normAutofit/>
          </a:bodyPr>
          <a:lstStyle/>
          <a:p>
            <a:r>
              <a:rPr lang="en-US" sz="2000" smtClean="0">
                <a:solidFill>
                  <a:schemeClr val="tx1">
                    <a:lumMod val="75000"/>
                    <a:lumOff val="25000"/>
                  </a:schemeClr>
                </a:solidFill>
              </a:rPr>
              <a:t>Westlaw identified 57 </a:t>
            </a:r>
            <a:r>
              <a:rPr lang="en-US" sz="2000">
                <a:solidFill>
                  <a:schemeClr val="tx1">
                    <a:lumMod val="75000"/>
                    <a:lumOff val="25000"/>
                  </a:schemeClr>
                </a:solidFill>
              </a:rPr>
              <a:t>c</a:t>
            </a:r>
            <a:r>
              <a:rPr lang="en-US" sz="2000" smtClean="0">
                <a:solidFill>
                  <a:schemeClr val="tx1">
                    <a:lumMod val="75000"/>
                    <a:lumOff val="25000"/>
                  </a:schemeClr>
                </a:solidFill>
              </a:rPr>
              <a:t>ircuit </a:t>
            </a:r>
            <a:r>
              <a:rPr lang="en-US" sz="2000">
                <a:solidFill>
                  <a:schemeClr val="tx1">
                    <a:lumMod val="75000"/>
                    <a:lumOff val="25000"/>
                  </a:schemeClr>
                </a:solidFill>
              </a:rPr>
              <a:t>c</a:t>
            </a:r>
            <a:r>
              <a:rPr lang="en-US" sz="2000" smtClean="0">
                <a:solidFill>
                  <a:schemeClr val="tx1">
                    <a:lumMod val="75000"/>
                    <a:lumOff val="25000"/>
                  </a:schemeClr>
                </a:solidFill>
              </a:rPr>
              <a:t>ourt decisions referencing the “FDCPA” in the past six months.</a:t>
            </a:r>
            <a:endParaRPr lang="en-US" sz="2000">
              <a:solidFill>
                <a:schemeClr val="tx1">
                  <a:lumMod val="75000"/>
                  <a:lumOff val="25000"/>
                </a:schemeClr>
              </a:solidFill>
            </a:endParaRPr>
          </a:p>
          <a:p>
            <a:pPr lvl="1"/>
            <a:r>
              <a:rPr lang="en-US" sz="1700" smtClean="0">
                <a:solidFill>
                  <a:schemeClr val="tx1">
                    <a:lumMod val="75000"/>
                    <a:lumOff val="25000"/>
                  </a:schemeClr>
                </a:solidFill>
              </a:rPr>
              <a:t>15 from the 9</a:t>
            </a:r>
            <a:r>
              <a:rPr lang="en-US" sz="1700" baseline="30000" smtClean="0">
                <a:solidFill>
                  <a:schemeClr val="tx1">
                    <a:lumMod val="75000"/>
                    <a:lumOff val="25000"/>
                  </a:schemeClr>
                </a:solidFill>
              </a:rPr>
              <a:t>th</a:t>
            </a:r>
            <a:r>
              <a:rPr lang="en-US" sz="1700" smtClean="0">
                <a:solidFill>
                  <a:schemeClr val="tx1">
                    <a:lumMod val="75000"/>
                    <a:lumOff val="25000"/>
                  </a:schemeClr>
                </a:solidFill>
              </a:rPr>
              <a:t> Circuit;</a:t>
            </a:r>
          </a:p>
          <a:p>
            <a:pPr lvl="1"/>
            <a:r>
              <a:rPr lang="en-US" sz="1700">
                <a:solidFill>
                  <a:schemeClr val="tx1">
                    <a:lumMod val="75000"/>
                    <a:lumOff val="25000"/>
                  </a:schemeClr>
                </a:solidFill>
              </a:rPr>
              <a:t>1</a:t>
            </a:r>
            <a:r>
              <a:rPr lang="en-US" sz="1700" smtClean="0">
                <a:solidFill>
                  <a:schemeClr val="tx1">
                    <a:lumMod val="75000"/>
                    <a:lumOff val="25000"/>
                  </a:schemeClr>
                </a:solidFill>
              </a:rPr>
              <a:t>0 from the 11</a:t>
            </a:r>
            <a:r>
              <a:rPr lang="en-US" sz="1700" baseline="30000" smtClean="0">
                <a:solidFill>
                  <a:schemeClr val="tx1">
                    <a:lumMod val="75000"/>
                    <a:lumOff val="25000"/>
                  </a:schemeClr>
                </a:solidFill>
              </a:rPr>
              <a:t>th</a:t>
            </a:r>
            <a:r>
              <a:rPr lang="en-US" sz="1700" smtClean="0">
                <a:solidFill>
                  <a:schemeClr val="tx1">
                    <a:lumMod val="75000"/>
                    <a:lumOff val="25000"/>
                  </a:schemeClr>
                </a:solidFill>
              </a:rPr>
              <a:t> Circuit</a:t>
            </a:r>
            <a:r>
              <a:rPr lang="en-US" sz="1700">
                <a:solidFill>
                  <a:schemeClr val="tx1">
                    <a:lumMod val="75000"/>
                    <a:lumOff val="25000"/>
                  </a:schemeClr>
                </a:solidFill>
              </a:rPr>
              <a:t>;</a:t>
            </a:r>
            <a:endParaRPr lang="en-US" sz="1700" smtClean="0">
              <a:solidFill>
                <a:schemeClr val="tx1">
                  <a:lumMod val="75000"/>
                  <a:lumOff val="25000"/>
                </a:schemeClr>
              </a:solidFill>
            </a:endParaRPr>
          </a:p>
          <a:p>
            <a:pPr lvl="1"/>
            <a:r>
              <a:rPr lang="en-US" sz="1700" smtClean="0">
                <a:solidFill>
                  <a:schemeClr val="tx1">
                    <a:lumMod val="75000"/>
                    <a:lumOff val="25000"/>
                  </a:schemeClr>
                </a:solidFill>
              </a:rPr>
              <a:t>9 from the 3</a:t>
            </a:r>
            <a:r>
              <a:rPr lang="en-US" sz="1700" baseline="30000" smtClean="0">
                <a:solidFill>
                  <a:schemeClr val="tx1">
                    <a:lumMod val="75000"/>
                    <a:lumOff val="25000"/>
                  </a:schemeClr>
                </a:solidFill>
              </a:rPr>
              <a:t>rd</a:t>
            </a:r>
            <a:r>
              <a:rPr lang="en-US" sz="1700" smtClean="0">
                <a:solidFill>
                  <a:schemeClr val="tx1">
                    <a:lumMod val="75000"/>
                    <a:lumOff val="25000"/>
                  </a:schemeClr>
                </a:solidFill>
              </a:rPr>
              <a:t> Circuit</a:t>
            </a:r>
            <a:r>
              <a:rPr lang="en-US" sz="1700">
                <a:solidFill>
                  <a:schemeClr val="tx1">
                    <a:lumMod val="75000"/>
                    <a:lumOff val="25000"/>
                  </a:schemeClr>
                </a:solidFill>
              </a:rPr>
              <a:t>;</a:t>
            </a:r>
            <a:endParaRPr lang="en-US" sz="1700" smtClean="0">
              <a:solidFill>
                <a:schemeClr val="tx1">
                  <a:lumMod val="75000"/>
                  <a:lumOff val="25000"/>
                </a:schemeClr>
              </a:solidFill>
            </a:endParaRPr>
          </a:p>
          <a:p>
            <a:pPr lvl="1"/>
            <a:r>
              <a:rPr lang="en-US" sz="1700" smtClean="0">
                <a:solidFill>
                  <a:schemeClr val="tx1">
                    <a:lumMod val="75000"/>
                    <a:lumOff val="25000"/>
                  </a:schemeClr>
                </a:solidFill>
              </a:rPr>
              <a:t>7 from the 2</a:t>
            </a:r>
            <a:r>
              <a:rPr lang="en-US" sz="1700" baseline="30000" smtClean="0">
                <a:solidFill>
                  <a:schemeClr val="tx1">
                    <a:lumMod val="75000"/>
                    <a:lumOff val="25000"/>
                  </a:schemeClr>
                </a:solidFill>
              </a:rPr>
              <a:t>nd</a:t>
            </a:r>
            <a:r>
              <a:rPr lang="en-US" sz="1700" smtClean="0">
                <a:solidFill>
                  <a:schemeClr val="tx1">
                    <a:lumMod val="75000"/>
                    <a:lumOff val="25000"/>
                  </a:schemeClr>
                </a:solidFill>
              </a:rPr>
              <a:t> Circuit; </a:t>
            </a:r>
          </a:p>
          <a:p>
            <a:pPr lvl="1"/>
            <a:r>
              <a:rPr lang="en-US" sz="1700" smtClean="0">
                <a:solidFill>
                  <a:schemeClr val="tx1">
                    <a:lumMod val="75000"/>
                    <a:lumOff val="25000"/>
                  </a:schemeClr>
                </a:solidFill>
              </a:rPr>
              <a:t>5 from the 7</a:t>
            </a:r>
            <a:r>
              <a:rPr lang="en-US" sz="1700" baseline="30000" smtClean="0">
                <a:solidFill>
                  <a:schemeClr val="tx1">
                    <a:lumMod val="75000"/>
                    <a:lumOff val="25000"/>
                  </a:schemeClr>
                </a:solidFill>
              </a:rPr>
              <a:t>th</a:t>
            </a:r>
            <a:r>
              <a:rPr lang="en-US" sz="1700" smtClean="0">
                <a:solidFill>
                  <a:schemeClr val="tx1">
                    <a:lumMod val="75000"/>
                    <a:lumOff val="25000"/>
                  </a:schemeClr>
                </a:solidFill>
              </a:rPr>
              <a:t> Circuit</a:t>
            </a:r>
            <a:r>
              <a:rPr lang="en-US" sz="1700">
                <a:solidFill>
                  <a:schemeClr val="tx1">
                    <a:lumMod val="75000"/>
                    <a:lumOff val="25000"/>
                  </a:schemeClr>
                </a:solidFill>
              </a:rPr>
              <a:t>;</a:t>
            </a:r>
            <a:endParaRPr lang="en-US" sz="1700" smtClean="0">
              <a:solidFill>
                <a:schemeClr val="tx1">
                  <a:lumMod val="75000"/>
                  <a:lumOff val="25000"/>
                </a:schemeClr>
              </a:solidFill>
            </a:endParaRPr>
          </a:p>
          <a:p>
            <a:pPr lvl="1"/>
            <a:r>
              <a:rPr lang="en-US" sz="1700" smtClean="0">
                <a:solidFill>
                  <a:schemeClr val="tx1">
                    <a:lumMod val="75000"/>
                    <a:lumOff val="25000"/>
                  </a:schemeClr>
                </a:solidFill>
              </a:rPr>
              <a:t>4 from the 6</a:t>
            </a:r>
            <a:r>
              <a:rPr lang="en-US" sz="1700" baseline="30000" smtClean="0">
                <a:solidFill>
                  <a:schemeClr val="tx1">
                    <a:lumMod val="75000"/>
                    <a:lumOff val="25000"/>
                  </a:schemeClr>
                </a:solidFill>
              </a:rPr>
              <a:t>th</a:t>
            </a:r>
            <a:r>
              <a:rPr lang="en-US" sz="1700" smtClean="0">
                <a:solidFill>
                  <a:schemeClr val="tx1">
                    <a:lumMod val="75000"/>
                    <a:lumOff val="25000"/>
                  </a:schemeClr>
                </a:solidFill>
              </a:rPr>
              <a:t> Circuit</a:t>
            </a:r>
            <a:r>
              <a:rPr lang="en-US" sz="1700">
                <a:solidFill>
                  <a:schemeClr val="tx1">
                    <a:lumMod val="75000"/>
                    <a:lumOff val="25000"/>
                  </a:schemeClr>
                </a:solidFill>
              </a:rPr>
              <a:t>;</a:t>
            </a:r>
            <a:r>
              <a:rPr lang="en-US" sz="1700" smtClean="0">
                <a:solidFill>
                  <a:schemeClr val="tx1">
                    <a:lumMod val="75000"/>
                    <a:lumOff val="25000"/>
                  </a:schemeClr>
                </a:solidFill>
              </a:rPr>
              <a:t> </a:t>
            </a:r>
          </a:p>
          <a:p>
            <a:pPr lvl="1"/>
            <a:r>
              <a:rPr lang="en-US" sz="1700" smtClean="0">
                <a:solidFill>
                  <a:schemeClr val="tx1">
                    <a:lumMod val="75000"/>
                    <a:lumOff val="25000"/>
                  </a:schemeClr>
                </a:solidFill>
              </a:rPr>
              <a:t>3 from the 5</a:t>
            </a:r>
            <a:r>
              <a:rPr lang="en-US" sz="1700" baseline="30000" smtClean="0">
                <a:solidFill>
                  <a:schemeClr val="tx1">
                    <a:lumMod val="75000"/>
                    <a:lumOff val="25000"/>
                  </a:schemeClr>
                </a:solidFill>
              </a:rPr>
              <a:t>th</a:t>
            </a:r>
            <a:r>
              <a:rPr lang="en-US" sz="1700" smtClean="0">
                <a:solidFill>
                  <a:schemeClr val="tx1">
                    <a:lumMod val="75000"/>
                    <a:lumOff val="25000"/>
                  </a:schemeClr>
                </a:solidFill>
              </a:rPr>
              <a:t> Circuit</a:t>
            </a:r>
            <a:r>
              <a:rPr lang="en-US" sz="1700">
                <a:solidFill>
                  <a:schemeClr val="tx1">
                    <a:lumMod val="75000"/>
                    <a:lumOff val="25000"/>
                  </a:schemeClr>
                </a:solidFill>
              </a:rPr>
              <a:t>;</a:t>
            </a:r>
            <a:r>
              <a:rPr lang="en-US" sz="1700" smtClean="0">
                <a:solidFill>
                  <a:schemeClr val="tx1">
                    <a:lumMod val="75000"/>
                    <a:lumOff val="25000"/>
                  </a:schemeClr>
                </a:solidFill>
              </a:rPr>
              <a:t> </a:t>
            </a:r>
          </a:p>
          <a:p>
            <a:pPr lvl="1"/>
            <a:r>
              <a:rPr lang="en-US" sz="1700" smtClean="0">
                <a:solidFill>
                  <a:schemeClr val="tx1">
                    <a:lumMod val="75000"/>
                    <a:lumOff val="25000"/>
                  </a:schemeClr>
                </a:solidFill>
              </a:rPr>
              <a:t>2 from the 4</a:t>
            </a:r>
            <a:r>
              <a:rPr lang="en-US" sz="1700" baseline="30000" smtClean="0">
                <a:solidFill>
                  <a:schemeClr val="tx1">
                    <a:lumMod val="75000"/>
                    <a:lumOff val="25000"/>
                  </a:schemeClr>
                </a:solidFill>
              </a:rPr>
              <a:t>th</a:t>
            </a:r>
            <a:r>
              <a:rPr lang="en-US" sz="1700" smtClean="0">
                <a:solidFill>
                  <a:schemeClr val="tx1">
                    <a:lumMod val="75000"/>
                    <a:lumOff val="25000"/>
                  </a:schemeClr>
                </a:solidFill>
              </a:rPr>
              <a:t> Circuit; and </a:t>
            </a:r>
          </a:p>
          <a:p>
            <a:pPr lvl="1"/>
            <a:r>
              <a:rPr lang="en-US" sz="1700" smtClean="0">
                <a:solidFill>
                  <a:schemeClr val="tx1">
                    <a:lumMod val="75000"/>
                    <a:lumOff val="25000"/>
                  </a:schemeClr>
                </a:solidFill>
              </a:rPr>
              <a:t>1 each from the 8</a:t>
            </a:r>
            <a:r>
              <a:rPr lang="en-US" sz="1700" baseline="30000" smtClean="0">
                <a:solidFill>
                  <a:schemeClr val="tx1">
                    <a:lumMod val="75000"/>
                    <a:lumOff val="25000"/>
                  </a:schemeClr>
                </a:solidFill>
              </a:rPr>
              <a:t>th</a:t>
            </a:r>
            <a:r>
              <a:rPr lang="en-US" sz="1700" smtClean="0">
                <a:solidFill>
                  <a:schemeClr val="tx1">
                    <a:lumMod val="75000"/>
                    <a:lumOff val="25000"/>
                  </a:schemeClr>
                </a:solidFill>
              </a:rPr>
              <a:t> and 10</a:t>
            </a:r>
            <a:r>
              <a:rPr lang="en-US" sz="1700" baseline="30000" smtClean="0">
                <a:solidFill>
                  <a:schemeClr val="tx1">
                    <a:lumMod val="75000"/>
                    <a:lumOff val="25000"/>
                  </a:schemeClr>
                </a:solidFill>
              </a:rPr>
              <a:t>th</a:t>
            </a:r>
            <a:r>
              <a:rPr lang="en-US" sz="1700" smtClean="0">
                <a:solidFill>
                  <a:schemeClr val="tx1">
                    <a:lumMod val="75000"/>
                    <a:lumOff val="25000"/>
                  </a:schemeClr>
                </a:solidFill>
              </a:rPr>
              <a:t> Circuits.</a:t>
            </a:r>
          </a:p>
          <a:p>
            <a:pPr lvl="1"/>
            <a:endParaRPr lang="en-US" sz="2000" smtClean="0">
              <a:solidFill>
                <a:schemeClr val="tx1">
                  <a:lumMod val="75000"/>
                  <a:lumOff val="25000"/>
                </a:schemeClr>
              </a:solidFill>
            </a:endParaRPr>
          </a:p>
          <a:p>
            <a:r>
              <a:rPr lang="en-US" sz="2000" smtClean="0">
                <a:solidFill>
                  <a:schemeClr val="tx1">
                    <a:lumMod val="75000"/>
                    <a:lumOff val="25000"/>
                  </a:schemeClr>
                </a:solidFill>
              </a:rPr>
              <a:t>So there continues to be a significant amount of FDCPA litigation throughout the nation.</a:t>
            </a:r>
          </a:p>
          <a:p>
            <a:endParaRPr lang="en-US" sz="1800">
              <a:solidFill>
                <a:schemeClr val="tx1">
                  <a:lumMod val="75000"/>
                  <a:lumOff val="25000"/>
                </a:schemeClr>
              </a:solidFill>
            </a:endParaRPr>
          </a:p>
        </p:txBody>
      </p:sp>
      <p:pic>
        <p:nvPicPr>
          <p:cNvPr id="4" name="Content Placeholder 9"/>
          <p:cNvPicPr>
            <a:picLocks noChangeAspect="1"/>
          </p:cNvPicPr>
          <p:nvPr/>
        </p:nvPicPr>
        <p:blipFill>
          <a:blip r:embed="rId4"/>
          <a:stretch>
            <a:fillRect/>
          </a:stretch>
        </p:blipFill>
        <p:spPr>
          <a:xfrm rot="609334">
            <a:off x="5055897" y="3106477"/>
            <a:ext cx="3670969" cy="1254651"/>
          </a:xfrm>
          <a:prstGeom prst="rect">
            <a:avLst/>
          </a:prstGeom>
        </p:spPr>
      </p:pic>
    </p:spTree>
    <p:custDataLst>
      <p:tags r:id="rId1"/>
    </p:custDataLst>
    <p:extLst>
      <p:ext uri="{BB962C8B-B14F-4D97-AF65-F5344CB8AC3E}">
        <p14:creationId xmlns:p14="http://schemas.microsoft.com/office/powerpoint/2010/main" val="267178436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a:t>Summary of Proposed Rule: </a:t>
            </a:r>
            <a:r>
              <a:rPr lang="en-US" sz="2400" smtClean="0"/>
              <a:t>Use of Newer Communication and “Opt-out”</a:t>
            </a:r>
            <a:endParaRPr lang="en-US" sz="2400"/>
          </a:p>
        </p:txBody>
      </p:sp>
      <p:sp>
        <p:nvSpPr>
          <p:cNvPr id="3" name="Content Placeholder 2"/>
          <p:cNvSpPr>
            <a:spLocks noGrp="1"/>
          </p:cNvSpPr>
          <p:nvPr>
            <p:ph idx="1"/>
          </p:nvPr>
        </p:nvSpPr>
        <p:spPr/>
        <p:txBody>
          <a:bodyPr>
            <a:normAutofit/>
          </a:bodyPr>
          <a:lstStyle/>
          <a:p>
            <a:r>
              <a:rPr lang="en-US" sz="2200" smtClean="0"/>
              <a:t>Use of newer communication </a:t>
            </a:r>
            <a:r>
              <a:rPr lang="en-US" sz="2200"/>
              <a:t>technologies, such as emails and text messages</a:t>
            </a:r>
            <a:r>
              <a:rPr lang="en-US" sz="2200" smtClean="0"/>
              <a:t>, permitted, with certain limitations:</a:t>
            </a:r>
          </a:p>
          <a:p>
            <a:pPr lvl="1">
              <a:buFont typeface="Courier New" pitchFamily="49" charset="0"/>
              <a:buChar char="o"/>
            </a:pPr>
            <a:r>
              <a:rPr lang="en-US" smtClean="0"/>
              <a:t>Protect </a:t>
            </a:r>
            <a:r>
              <a:rPr lang="en-US"/>
              <a:t>consumer </a:t>
            </a:r>
            <a:r>
              <a:rPr lang="en-US" smtClean="0"/>
              <a:t>privacy</a:t>
            </a:r>
          </a:p>
          <a:p>
            <a:pPr lvl="1">
              <a:buFont typeface="Courier New" pitchFamily="49" charset="0"/>
              <a:buChar char="o"/>
            </a:pPr>
            <a:r>
              <a:rPr lang="en-US"/>
              <a:t>P</a:t>
            </a:r>
            <a:r>
              <a:rPr lang="en-US" smtClean="0"/>
              <a:t>revent </a:t>
            </a:r>
            <a:r>
              <a:rPr lang="en-US"/>
              <a:t>harassment or abuse, false or misleading representations, or unfair </a:t>
            </a:r>
            <a:r>
              <a:rPr lang="en-US" smtClean="0"/>
              <a:t>practices</a:t>
            </a:r>
          </a:p>
          <a:p>
            <a:pPr marL="1143000" lvl="2" indent="-457200">
              <a:buFont typeface="+mj-lt"/>
              <a:buAutoNum type="arabicPeriod"/>
            </a:pPr>
            <a:endParaRPr lang="en-US" sz="1800"/>
          </a:p>
          <a:p>
            <a:r>
              <a:rPr lang="en-US" sz="2200" smtClean="0"/>
              <a:t>Requires </a:t>
            </a:r>
            <a:r>
              <a:rPr lang="en-US" sz="2200"/>
              <a:t>collectors to include opt-out instructions in every email, text message, and other electronic communication to </a:t>
            </a:r>
            <a:r>
              <a:rPr lang="en-US" sz="2200" smtClean="0"/>
              <a:t>consumers</a:t>
            </a:r>
          </a:p>
          <a:p>
            <a:pPr lvl="1">
              <a:buFont typeface="Courier New" pitchFamily="49" charset="0"/>
              <a:buChar char="o"/>
            </a:pPr>
            <a:r>
              <a:rPr lang="en-US" smtClean="0"/>
              <a:t>Must not require consumer to pay a fee or provide information other than email address, cell phone number, or other electronic-medium address to unsubscribe</a:t>
            </a:r>
          </a:p>
        </p:txBody>
      </p:sp>
    </p:spTree>
    <p:extLst>
      <p:ext uri="{BB962C8B-B14F-4D97-AF65-F5344CB8AC3E}">
        <p14:creationId xmlns:p14="http://schemas.microsoft.com/office/powerpoint/2010/main" val="256646798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a:t>Summary of Proposed Rule</a:t>
            </a:r>
            <a:r>
              <a:rPr lang="en-US" sz="2400" smtClean="0"/>
              <a:t>: </a:t>
            </a:r>
            <a:br>
              <a:rPr lang="en-US" sz="2400" smtClean="0"/>
            </a:br>
            <a:r>
              <a:rPr lang="en-US" sz="2400" smtClean="0"/>
              <a:t>Other Provisions </a:t>
            </a:r>
            <a:endParaRPr lang="en-US" sz="2400"/>
          </a:p>
        </p:txBody>
      </p:sp>
      <p:sp>
        <p:nvSpPr>
          <p:cNvPr id="3" name="Content Placeholder 2"/>
          <p:cNvSpPr>
            <a:spLocks noGrp="1"/>
          </p:cNvSpPr>
          <p:nvPr>
            <p:ph idx="1"/>
          </p:nvPr>
        </p:nvSpPr>
        <p:spPr/>
        <p:txBody>
          <a:bodyPr>
            <a:normAutofit fontScale="92500" lnSpcReduction="20000"/>
          </a:bodyPr>
          <a:lstStyle/>
          <a:p>
            <a:r>
              <a:rPr lang="en-US" b="1" smtClean="0"/>
              <a:t>Coverage </a:t>
            </a:r>
            <a:r>
              <a:rPr lang="en-US" b="1"/>
              <a:t>to Consumer’s Representatives: </a:t>
            </a:r>
            <a:r>
              <a:rPr lang="en-US"/>
              <a:t>Executor, administrator, and personal representative of a decedent’s estate is a “consumer” for purposes of the FDCPA, such that debt collection protections extend to those </a:t>
            </a:r>
            <a:r>
              <a:rPr lang="en-US" smtClean="0"/>
              <a:t>representatives</a:t>
            </a:r>
          </a:p>
          <a:p>
            <a:r>
              <a:rPr lang="en-US" b="1"/>
              <a:t>Time-Barred Debts: </a:t>
            </a:r>
            <a:r>
              <a:rPr lang="en-US"/>
              <a:t>Prohibits suits and threats of suit to collect a debt if debt collector knows or should know that the statute of limitations has expired  </a:t>
            </a:r>
          </a:p>
          <a:p>
            <a:r>
              <a:rPr lang="en-US" b="1"/>
              <a:t>Information to Consumer Reporting Agency: </a:t>
            </a:r>
            <a:r>
              <a:rPr lang="en-US"/>
              <a:t>Prohibits collectors from furnishing information about a debt to a consumer reporting agency unless the collector has communicated about the debt to the consumer beforehand, such as by sending the consumer a letter.</a:t>
            </a:r>
          </a:p>
          <a:p>
            <a:r>
              <a:rPr lang="en-US" b="1" smtClean="0"/>
              <a:t>Transfers of Debt: </a:t>
            </a:r>
            <a:r>
              <a:rPr lang="en-US"/>
              <a:t>Unless an exception applies, </a:t>
            </a:r>
            <a:r>
              <a:rPr lang="en-US" smtClean="0"/>
              <a:t>debt collector prohibited </a:t>
            </a:r>
            <a:r>
              <a:rPr lang="en-US"/>
              <a:t>from transferring a debt to another debt collector if the debt collector knows or should know that: the debt has been paid or settled; the debt has been discharged in bankruptcy; or an identity theft report has been filed with respect to the debt. </a:t>
            </a:r>
            <a:endParaRPr lang="en-US" b="1" smtClean="0"/>
          </a:p>
          <a:p>
            <a:endParaRPr lang="en-US"/>
          </a:p>
          <a:p>
            <a:endParaRPr lang="en-US"/>
          </a:p>
        </p:txBody>
      </p:sp>
    </p:spTree>
    <p:extLst>
      <p:ext uri="{BB962C8B-B14F-4D97-AF65-F5344CB8AC3E}">
        <p14:creationId xmlns:p14="http://schemas.microsoft.com/office/powerpoint/2010/main" val="361768895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smtClean="0"/>
              <a:t>CFPB Debt Collection Enforcement Actions</a:t>
            </a:r>
            <a:endParaRPr lang="en-US" sz="2400"/>
          </a:p>
        </p:txBody>
      </p:sp>
      <p:sp>
        <p:nvSpPr>
          <p:cNvPr id="3" name="Content Placeholder 2"/>
          <p:cNvSpPr>
            <a:spLocks noGrp="1"/>
          </p:cNvSpPr>
          <p:nvPr>
            <p:ph idx="1"/>
          </p:nvPr>
        </p:nvSpPr>
        <p:spPr/>
        <p:txBody>
          <a:bodyPr>
            <a:normAutofit fontScale="77500" lnSpcReduction="20000"/>
          </a:bodyPr>
          <a:lstStyle/>
          <a:p>
            <a:r>
              <a:rPr lang="en-US" i="1" smtClean="0"/>
              <a:t>CFPB v. Freedom Debt Relief</a:t>
            </a:r>
            <a:r>
              <a:rPr lang="en-US"/>
              <a:t> </a:t>
            </a:r>
            <a:r>
              <a:rPr lang="en-US" smtClean="0"/>
              <a:t>(N.D.Cal</a:t>
            </a:r>
            <a:r>
              <a:rPr lang="en-US"/>
              <a:t> </a:t>
            </a:r>
            <a:r>
              <a:rPr lang="en-US" smtClean="0"/>
              <a:t>2017) (alleging Freedom Debt Relief deceived consumers regarding negotiating power, reach of its services, fees, and consumers’ rights to own their own funds)</a:t>
            </a:r>
          </a:p>
          <a:p>
            <a:r>
              <a:rPr lang="en-US" i="1" smtClean="0"/>
              <a:t>CFPB v. Think Finance </a:t>
            </a:r>
            <a:r>
              <a:rPr lang="en-US" smtClean="0"/>
              <a:t>(D.Mont. </a:t>
            </a:r>
            <a:r>
              <a:rPr lang="en-US"/>
              <a:t>2018</a:t>
            </a:r>
            <a:r>
              <a:rPr lang="en-US" smtClean="0"/>
              <a:t>) (alleging Think Finance illegally collected on loans that were void under state usury and/or lending/licensing laws) </a:t>
            </a:r>
          </a:p>
          <a:p>
            <a:r>
              <a:rPr lang="en-US" i="1" smtClean="0"/>
              <a:t>In re National Credit Adjusters</a:t>
            </a:r>
            <a:r>
              <a:rPr lang="en-US" smtClean="0"/>
              <a:t> (2018) (consent order regarding National Credit Adjusters’s use of debt collection companies represented that consumers owed more than were legally required to pay and threats to consumers of lawsuits, visits from process servers, and arrests without legal authority)</a:t>
            </a:r>
          </a:p>
          <a:p>
            <a:r>
              <a:rPr lang="en-US" i="1" smtClean="0"/>
              <a:t>In re Bluestem Brands</a:t>
            </a:r>
            <a:r>
              <a:rPr lang="en-US" smtClean="0"/>
              <a:t> (2018) (consent order regarding allegations that Bluestem collected payments for debts already sold to third-party debt buyers and delayed sending consumer payments to third-party debt buyers)</a:t>
            </a:r>
          </a:p>
          <a:p>
            <a:r>
              <a:rPr lang="en-US" i="1" smtClean="0"/>
              <a:t>In re Cash Express</a:t>
            </a:r>
            <a:r>
              <a:rPr lang="en-US" smtClean="0"/>
              <a:t> (2018) (consent order regarding allegations Cash Express threatened lawsuits on time-barred debt, misrepresented that it may report negative credit information, and withheld funds during check-cashing transactions to satisfy outstanding prior loans without disclosure) </a:t>
            </a:r>
          </a:p>
          <a:p>
            <a:r>
              <a:rPr lang="en-US" i="1" smtClean="0"/>
              <a:t>CFPB v. Forster &amp; Garbus </a:t>
            </a:r>
            <a:r>
              <a:rPr lang="en-US" smtClean="0"/>
              <a:t>(E.D.N.Y. 2019) (alleging that the Firm files collections lawsuits against consumers without meaningful attorney involvement)</a:t>
            </a:r>
            <a:endParaRPr lang="en-US" i="1" smtClean="0"/>
          </a:p>
          <a:p>
            <a:endParaRPr lang="en-US" i="1"/>
          </a:p>
          <a:p>
            <a:endParaRPr lang="en-US" i="1" smtClean="0"/>
          </a:p>
          <a:p>
            <a:endParaRPr lang="en-US" i="1"/>
          </a:p>
        </p:txBody>
      </p:sp>
    </p:spTree>
    <p:extLst>
      <p:ext uri="{BB962C8B-B14F-4D97-AF65-F5344CB8AC3E}">
        <p14:creationId xmlns:p14="http://schemas.microsoft.com/office/powerpoint/2010/main" val="271817951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950" y="228600"/>
            <a:ext cx="5810250" cy="1219200"/>
          </a:xfrm>
        </p:spPr>
        <p:txBody>
          <a:bodyPr>
            <a:normAutofit/>
          </a:bodyPr>
          <a:lstStyle/>
          <a:p>
            <a:r>
              <a:rPr lang="en-US" sz="2200" err="1" smtClean="0">
                <a:solidFill>
                  <a:schemeClr val="tx1">
                    <a:lumMod val="75000"/>
                    <a:lumOff val="25000"/>
                  </a:schemeClr>
                </a:solidFill>
              </a:rPr>
              <a:t>Obduskey </a:t>
            </a:r>
            <a:r>
              <a:rPr lang="en-US" sz="2200">
                <a:solidFill>
                  <a:schemeClr val="tx1">
                    <a:lumMod val="75000"/>
                    <a:lumOff val="25000"/>
                  </a:schemeClr>
                </a:solidFill>
              </a:rPr>
              <a:t>vs. McCarthy and Holthus, LLP</a:t>
            </a:r>
          </a:p>
        </p:txBody>
      </p:sp>
      <p:sp>
        <p:nvSpPr>
          <p:cNvPr id="3" name="Content Placeholder 2"/>
          <p:cNvSpPr>
            <a:spLocks noGrp="1"/>
          </p:cNvSpPr>
          <p:nvPr>
            <p:ph idx="1"/>
          </p:nvPr>
        </p:nvSpPr>
        <p:spPr>
          <a:xfrm>
            <a:off x="304800" y="1600201"/>
            <a:ext cx="8534400" cy="4267200"/>
          </a:xfrm>
        </p:spPr>
        <p:txBody>
          <a:bodyPr>
            <a:normAutofit/>
          </a:bodyPr>
          <a:lstStyle/>
          <a:p>
            <a:pPr algn="just"/>
            <a:r>
              <a:rPr lang="en-US" smtClean="0"/>
              <a:t>Are attorneys who effect non-judicial foreclosures within the </a:t>
            </a:r>
            <a:r>
              <a:rPr lang="en-US"/>
              <a:t>definition of “debt collector” under the FDCPA </a:t>
            </a:r>
            <a:r>
              <a:rPr lang="en-US" smtClean="0"/>
              <a:t>?</a:t>
            </a:r>
          </a:p>
          <a:p>
            <a:pPr marL="0" indent="0">
              <a:buNone/>
            </a:pPr>
            <a:endParaRPr lang="en-US" smtClean="0"/>
          </a:p>
          <a:p>
            <a:pPr marL="0" indent="0">
              <a:buNone/>
            </a:pPr>
            <a:endParaRPr lang="en-US" smtClean="0"/>
          </a:p>
          <a:p>
            <a:r>
              <a:rPr lang="en-US" b="1" smtClean="0"/>
              <a:t>Short Answer:  </a:t>
            </a:r>
            <a:r>
              <a:rPr lang="en-US" smtClean="0"/>
              <a:t>No.</a:t>
            </a:r>
            <a:endParaRPr lang="en-US"/>
          </a:p>
          <a:p>
            <a:endParaRPr lang="en-US" smtClean="0"/>
          </a:p>
          <a:p>
            <a:pPr>
              <a:spcBef>
                <a:spcPct val="0"/>
              </a:spcBef>
            </a:pPr>
            <a:endParaRPr lang="en-US" b="1" smtClean="0"/>
          </a:p>
          <a:p>
            <a:pPr>
              <a:spcBef>
                <a:spcPct val="0"/>
              </a:spcBef>
            </a:pPr>
            <a:endParaRPr lang="en-US" b="1" smtClean="0"/>
          </a:p>
          <a:p>
            <a:pPr>
              <a:spcBef>
                <a:spcPct val="0"/>
              </a:spcBef>
            </a:pPr>
            <a:r>
              <a:rPr lang="en-US" b="1" smtClean="0"/>
              <a:t>Holding in Obduskey:</a:t>
            </a:r>
          </a:p>
          <a:p>
            <a:pPr marL="0" indent="0">
              <a:spcBef>
                <a:spcPct val="0"/>
              </a:spcBef>
              <a:buNone/>
            </a:pPr>
            <a:endParaRPr lang="en-US" smtClean="0"/>
          </a:p>
          <a:p>
            <a:pPr marL="342900" lvl="1" indent="0" algn="just">
              <a:spcBef>
                <a:spcPct val="0"/>
              </a:spcBef>
              <a:buNone/>
            </a:pPr>
            <a:r>
              <a:rPr lang="en-US" smtClean="0"/>
              <a:t>The Supreme Court held that a business, including a law firm, that is engaged in no more than non-judicial foreclosure proceedings is not a “debt collector” under the FDCPA, except for the limited purpose of  1692f(6).</a:t>
            </a:r>
          </a:p>
          <a:p>
            <a:endParaRPr lang="en-US" sz="1800" smtClean="0">
              <a:solidFill>
                <a:schemeClr val="tx1">
                  <a:lumMod val="75000"/>
                  <a:lumOff val="25000"/>
                </a:schemeClr>
              </a:solidFill>
            </a:endParaRPr>
          </a:p>
          <a:p>
            <a:endParaRPr lang="en-US" sz="1800">
              <a:solidFill>
                <a:schemeClr val="tx1">
                  <a:lumMod val="75000"/>
                  <a:lumOff val="25000"/>
                </a:schemeClr>
              </a:solidFill>
            </a:endParaRPr>
          </a:p>
        </p:txBody>
      </p:sp>
      <p:pic>
        <p:nvPicPr>
          <p:cNvPr id="4" name="Content Placeholder 8"/>
          <p:cNvPicPr>
            <a:picLocks noChangeAspect="1"/>
          </p:cNvPicPr>
          <p:nvPr/>
        </p:nvPicPr>
        <p:blipFill>
          <a:blip r:embed="rId4"/>
          <a:stretch>
            <a:fillRect/>
          </a:stretch>
        </p:blipFill>
        <p:spPr>
          <a:xfrm>
            <a:off x="5638800" y="2514600"/>
            <a:ext cx="2365395" cy="157752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ustDataLst>
      <p:tags r:id="rId1"/>
    </p:custDataLst>
    <p:extLst>
      <p:ext uri="{BB962C8B-B14F-4D97-AF65-F5344CB8AC3E}">
        <p14:creationId xmlns:p14="http://schemas.microsoft.com/office/powerpoint/2010/main" val="244276787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err="1" smtClean="0">
                <a:solidFill>
                  <a:schemeClr val="tx1">
                    <a:lumMod val="75000"/>
                    <a:lumOff val="25000"/>
                  </a:schemeClr>
                </a:solidFill>
              </a:rPr>
              <a:t>Obduskey </a:t>
            </a:r>
            <a:r>
              <a:rPr lang="en-US" sz="2200">
                <a:solidFill>
                  <a:schemeClr val="tx1">
                    <a:lumMod val="75000"/>
                    <a:lumOff val="25000"/>
                  </a:schemeClr>
                </a:solidFill>
              </a:rPr>
              <a:t>vs. McCarthy and Holthus, LLP</a:t>
            </a:r>
            <a:endParaRPr lang="en-US" sz="2200"/>
          </a:p>
        </p:txBody>
      </p:sp>
      <p:sp>
        <p:nvSpPr>
          <p:cNvPr id="3" name="Content Placeholder 2"/>
          <p:cNvSpPr>
            <a:spLocks noGrp="1"/>
          </p:cNvSpPr>
          <p:nvPr>
            <p:ph idx="1"/>
          </p:nvPr>
        </p:nvSpPr>
        <p:spPr>
          <a:xfrm>
            <a:off x="304800" y="1524001"/>
            <a:ext cx="8534400" cy="4800600"/>
          </a:xfrm>
        </p:spPr>
        <p:txBody>
          <a:bodyPr>
            <a:normAutofit lnSpcReduction="10000"/>
          </a:bodyPr>
          <a:lstStyle/>
          <a:p>
            <a:r>
              <a:rPr lang="en-US" b="1" smtClean="0"/>
              <a:t>Key Terms Implicated:</a:t>
            </a:r>
          </a:p>
          <a:p>
            <a:pPr marL="0" indent="0" algn="just">
              <a:buNone/>
            </a:pPr>
            <a:endParaRPr lang="en-US" smtClean="0"/>
          </a:p>
          <a:p>
            <a:pPr lvl="1" algn="just"/>
            <a:r>
              <a:rPr lang="en-US" sz="1700" u="sng" smtClean="0"/>
              <a:t>Debt</a:t>
            </a:r>
            <a:r>
              <a:rPr lang="en-US" sz="1700" smtClean="0"/>
              <a:t>:  Under 15 U.S.C. 1692a(5) of the FDCPA a “debt” is defined as “any obligation or alleged obligation of a consumer to pay money arising out of a transaction in which the money, property, insurance, or services which are the subject of the transaction are primarily for personal, family, or household purposes.” </a:t>
            </a:r>
          </a:p>
          <a:p>
            <a:pPr algn="just"/>
            <a:endParaRPr lang="en-US"/>
          </a:p>
          <a:p>
            <a:pPr lvl="1" algn="just">
              <a:spcBef>
                <a:spcPct val="0"/>
              </a:spcBef>
            </a:pPr>
            <a:r>
              <a:rPr lang="en-US" sz="1700" u="sng" smtClean="0"/>
              <a:t>Debt Collector</a:t>
            </a:r>
            <a:r>
              <a:rPr lang="en-US" sz="1700" smtClean="0"/>
              <a:t>:  Under </a:t>
            </a:r>
            <a:r>
              <a:rPr lang="en-US" sz="1700"/>
              <a:t>the FDCPA </a:t>
            </a:r>
            <a:r>
              <a:rPr lang="en-US" sz="1700" smtClean="0"/>
              <a:t>the definition of a </a:t>
            </a:r>
            <a:r>
              <a:rPr lang="en-US" sz="1700"/>
              <a:t>“debt collector” </a:t>
            </a:r>
            <a:r>
              <a:rPr lang="en-US" sz="1700" smtClean="0"/>
              <a:t>has two parts:  </a:t>
            </a:r>
          </a:p>
          <a:p>
            <a:pPr marL="342900" lvl="1" indent="0" algn="just">
              <a:spcBef>
                <a:spcPct val="0"/>
              </a:spcBef>
              <a:buNone/>
            </a:pPr>
            <a:endParaRPr lang="en-US" sz="1700" smtClean="0"/>
          </a:p>
          <a:p>
            <a:pPr lvl="2" algn="just">
              <a:spcBef>
                <a:spcPct val="0"/>
              </a:spcBef>
            </a:pPr>
            <a:r>
              <a:rPr lang="en-US" sz="1400" smtClean="0"/>
              <a:t>First, 15 U.S.C. 1692a(6) sets forth the “primary definition” of the term “debt collector”, which is defined, in relevant part, as “any person… </a:t>
            </a:r>
            <a:r>
              <a:rPr lang="en-US" sz="1400"/>
              <a:t>in any business the principal purpose of which </a:t>
            </a:r>
            <a:r>
              <a:rPr lang="en-US" sz="1400" smtClean="0"/>
              <a:t>is the </a:t>
            </a:r>
            <a:r>
              <a:rPr lang="en-US" sz="1400"/>
              <a:t>collection of any debts, or who regularly collects or </a:t>
            </a:r>
            <a:r>
              <a:rPr lang="en-US" sz="1400" smtClean="0"/>
              <a:t>attempts </a:t>
            </a:r>
            <a:r>
              <a:rPr lang="en-US" sz="1400"/>
              <a:t>to collect, directly or indirectly, </a:t>
            </a:r>
            <a:r>
              <a:rPr lang="en-US" sz="1400" smtClean="0"/>
              <a:t>debts</a:t>
            </a:r>
            <a:r>
              <a:rPr lang="en-US" sz="1400"/>
              <a:t> </a:t>
            </a:r>
            <a:r>
              <a:rPr lang="en-US" sz="1400" smtClean="0"/>
              <a:t>owed or due or asserted to be owed or due another.” </a:t>
            </a:r>
          </a:p>
          <a:p>
            <a:pPr marL="685800" lvl="2" indent="0" algn="just">
              <a:spcBef>
                <a:spcPct val="0"/>
              </a:spcBef>
              <a:buNone/>
            </a:pPr>
            <a:endParaRPr lang="en-US" sz="1400" smtClean="0"/>
          </a:p>
          <a:p>
            <a:pPr lvl="2" algn="just">
              <a:spcBef>
                <a:spcPct val="0"/>
              </a:spcBef>
            </a:pPr>
            <a:r>
              <a:rPr lang="en-US" sz="1400" smtClean="0"/>
              <a:t>Second, 15 U.S.C. 1692a(6) also sets forth the “limited-purpose definition” of the term “debt collector</a:t>
            </a:r>
            <a:r>
              <a:rPr lang="en-US" sz="1400"/>
              <a:t>” under 1692f(6</a:t>
            </a:r>
            <a:r>
              <a:rPr lang="en-US" sz="1400" smtClean="0"/>
              <a:t>), which provides that “[f]or the purpose of section 1692f(6)…[the] term [debt collector] also includes any person…in any business the principal purpose of which is the enforcement of security interests.”</a:t>
            </a:r>
          </a:p>
          <a:p>
            <a:pPr lvl="1">
              <a:spcBef>
                <a:spcPct val="0"/>
              </a:spcBef>
            </a:pPr>
            <a:endParaRPr lang="en-US" sz="1700"/>
          </a:p>
          <a:p>
            <a:pPr lvl="1">
              <a:spcBef>
                <a:spcPct val="0"/>
              </a:spcBef>
            </a:pPr>
            <a:endParaRPr lang="en-US" sz="1700"/>
          </a:p>
          <a:p>
            <a:endParaRPr lang="en-US" smtClean="0"/>
          </a:p>
          <a:p>
            <a:endParaRPr lang="en-US"/>
          </a:p>
          <a:p>
            <a:endParaRPr lang="en-US"/>
          </a:p>
        </p:txBody>
      </p:sp>
    </p:spTree>
    <p:extLst>
      <p:ext uri="{BB962C8B-B14F-4D97-AF65-F5344CB8AC3E}">
        <p14:creationId xmlns:p14="http://schemas.microsoft.com/office/powerpoint/2010/main" val="72093814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err="1" smtClean="0">
                <a:solidFill>
                  <a:schemeClr val="tx1">
                    <a:lumMod val="75000"/>
                    <a:lumOff val="25000"/>
                  </a:schemeClr>
                </a:solidFill>
              </a:rPr>
              <a:t>Obduskey </a:t>
            </a:r>
            <a:r>
              <a:rPr lang="en-US" sz="2200">
                <a:solidFill>
                  <a:schemeClr val="tx1">
                    <a:lumMod val="75000"/>
                    <a:lumOff val="25000"/>
                  </a:schemeClr>
                </a:solidFill>
              </a:rPr>
              <a:t>vs. McCarthy and Holthus, LLP</a:t>
            </a:r>
            <a:endParaRPr lang="en-US" sz="2200"/>
          </a:p>
        </p:txBody>
      </p:sp>
      <p:sp>
        <p:nvSpPr>
          <p:cNvPr id="3" name="Content Placeholder 2"/>
          <p:cNvSpPr>
            <a:spLocks noGrp="1"/>
          </p:cNvSpPr>
          <p:nvPr>
            <p:ph idx="1"/>
          </p:nvPr>
        </p:nvSpPr>
        <p:spPr>
          <a:xfrm>
            <a:off x="304800" y="1295400"/>
            <a:ext cx="8534400" cy="4876800"/>
          </a:xfrm>
        </p:spPr>
        <p:txBody>
          <a:bodyPr>
            <a:normAutofit fontScale="55000" lnSpcReduction="20000"/>
          </a:bodyPr>
          <a:lstStyle/>
          <a:p>
            <a:pPr>
              <a:spcBef>
                <a:spcPct val="0"/>
              </a:spcBef>
            </a:pPr>
            <a:endParaRPr lang="en-US" sz="2400" b="1" smtClean="0"/>
          </a:p>
          <a:p>
            <a:pPr>
              <a:spcBef>
                <a:spcPct val="0"/>
              </a:spcBef>
            </a:pPr>
            <a:endParaRPr lang="en-US" sz="2900" b="1"/>
          </a:p>
          <a:p>
            <a:pPr>
              <a:spcBef>
                <a:spcPct val="0"/>
              </a:spcBef>
            </a:pPr>
            <a:r>
              <a:rPr lang="en-US" sz="2900" b="1" smtClean="0"/>
              <a:t>Key Facts of the Case:</a:t>
            </a:r>
          </a:p>
          <a:p>
            <a:pPr>
              <a:spcBef>
                <a:spcPct val="0"/>
              </a:spcBef>
            </a:pPr>
            <a:endParaRPr lang="en-US" sz="2900" b="1"/>
          </a:p>
          <a:p>
            <a:pPr algn="just">
              <a:spcBef>
                <a:spcPct val="0"/>
              </a:spcBef>
            </a:pPr>
            <a:r>
              <a:rPr lang="en-US" sz="2900" smtClean="0"/>
              <a:t>Borrower Dennis Obduskey defaulted under the terms of a mortgage loan serviced by Wells Fargo Bank, N.A.  Wells Fargo engaged McCarthy &amp; Holthus LLP to commence a </a:t>
            </a:r>
            <a:r>
              <a:rPr lang="en-US" sz="2900" b="1" u="sng" smtClean="0"/>
              <a:t>non-judicial foreclosure proceeding</a:t>
            </a:r>
            <a:r>
              <a:rPr lang="en-US" sz="2900" smtClean="0"/>
              <a:t> against Obduskey.  The McCarthy firm served the Borrower with a letter that included a notice indicating that it had been “instructed to commence foreclosure” against the property, disclosed the amount due, and identified the creditor pursuant to the FDCPA and under Colorado state statute.  </a:t>
            </a:r>
          </a:p>
          <a:p>
            <a:pPr marL="0" indent="0" algn="just">
              <a:spcBef>
                <a:spcPct val="0"/>
              </a:spcBef>
              <a:buNone/>
            </a:pPr>
            <a:endParaRPr lang="en-US" sz="2900" smtClean="0"/>
          </a:p>
          <a:p>
            <a:pPr algn="just">
              <a:spcBef>
                <a:spcPct val="0"/>
              </a:spcBef>
            </a:pPr>
            <a:r>
              <a:rPr lang="en-US" sz="2900" smtClean="0"/>
              <a:t>The Borrower responded by serving a letter pursuant to 15 U.S.C. 1692g(b) of the FDCPA disputing the amount of the debt due.  Pursuant to 15 U.S.C. 1692g(b), if the borrower disputes the debt, then the debt collector must cease all debt collection activity until it obtains a verification of the debt. </a:t>
            </a:r>
          </a:p>
          <a:p>
            <a:pPr marL="0" indent="0" algn="just">
              <a:spcBef>
                <a:spcPct val="0"/>
              </a:spcBef>
              <a:buNone/>
            </a:pPr>
            <a:endParaRPr lang="en-US" sz="2900" smtClean="0"/>
          </a:p>
          <a:p>
            <a:pPr algn="just">
              <a:spcBef>
                <a:spcPct val="0"/>
              </a:spcBef>
            </a:pPr>
            <a:r>
              <a:rPr lang="en-US" sz="2900" smtClean="0"/>
              <a:t>Instead, the McCarthy firm initiated a non-judicial foreclosure action.  </a:t>
            </a:r>
          </a:p>
          <a:p>
            <a:pPr algn="just">
              <a:spcBef>
                <a:spcPct val="0"/>
              </a:spcBef>
            </a:pPr>
            <a:endParaRPr lang="en-US" sz="2900"/>
          </a:p>
          <a:p>
            <a:pPr algn="just">
              <a:spcBef>
                <a:spcPct val="0"/>
              </a:spcBef>
            </a:pPr>
            <a:r>
              <a:rPr lang="en-US" sz="2900" smtClean="0"/>
              <a:t>Thereafter</a:t>
            </a:r>
            <a:r>
              <a:rPr lang="en-US" sz="2900"/>
              <a:t>, the Borrower filed a </a:t>
            </a:r>
            <a:r>
              <a:rPr lang="en-US" sz="2900" smtClean="0"/>
              <a:t>complaint in District Court naming Wells Fargo and the McCarthy firm alleging, among other things, that the letter violated the FDCPA as did the failure to verify the debt. </a:t>
            </a:r>
          </a:p>
          <a:p>
            <a:pPr algn="just">
              <a:spcBef>
                <a:spcPct val="0"/>
              </a:spcBef>
            </a:pPr>
            <a:endParaRPr lang="en-US" sz="2900" smtClean="0"/>
          </a:p>
          <a:p>
            <a:pPr algn="just">
              <a:spcBef>
                <a:spcPct val="0"/>
              </a:spcBef>
            </a:pPr>
            <a:r>
              <a:rPr lang="en-US" sz="2900" smtClean="0"/>
              <a:t>The District Court dismissed the suit on the ground that the McCarthy firm was not a “debt collector” as defined under the FDCPA.  The Borrower appealed to the Court of Appeals for the 10</a:t>
            </a:r>
            <a:r>
              <a:rPr lang="en-US" sz="2900" baseline="30000" smtClean="0"/>
              <a:t>th</a:t>
            </a:r>
            <a:r>
              <a:rPr lang="en-US" sz="2900" smtClean="0"/>
              <a:t> Circuit, which affirmed the District Court’s decision.  The Borrower’s petition for certiorari was granted.  At that time there was a split amongst several circuit courts on this issue.</a:t>
            </a:r>
          </a:p>
          <a:p>
            <a:pPr>
              <a:spcBef>
                <a:spcPct val="0"/>
              </a:spcBef>
            </a:pPr>
            <a:endParaRPr lang="en-US" sz="2400"/>
          </a:p>
          <a:p>
            <a:pPr lvl="1">
              <a:spcBef>
                <a:spcPct val="0"/>
              </a:spcBef>
            </a:pPr>
            <a:endParaRPr lang="en-US" sz="2100"/>
          </a:p>
        </p:txBody>
      </p:sp>
    </p:spTree>
    <p:extLst>
      <p:ext uri="{BB962C8B-B14F-4D97-AF65-F5344CB8AC3E}">
        <p14:creationId xmlns:p14="http://schemas.microsoft.com/office/powerpoint/2010/main" val="93111841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err="1" smtClean="0">
                <a:solidFill>
                  <a:schemeClr val="tx1">
                    <a:lumMod val="75000"/>
                    <a:lumOff val="25000"/>
                  </a:schemeClr>
                </a:solidFill>
              </a:rPr>
              <a:t>Obduskey </a:t>
            </a:r>
            <a:r>
              <a:rPr lang="en-US" sz="2200">
                <a:solidFill>
                  <a:schemeClr val="tx1">
                    <a:lumMod val="75000"/>
                    <a:lumOff val="25000"/>
                  </a:schemeClr>
                </a:solidFill>
              </a:rPr>
              <a:t>vs. McCarthy and Holthus, LLP</a:t>
            </a:r>
            <a:endParaRPr lang="en-US" sz="2200"/>
          </a:p>
        </p:txBody>
      </p:sp>
      <p:sp>
        <p:nvSpPr>
          <p:cNvPr id="3" name="Content Placeholder 2"/>
          <p:cNvSpPr>
            <a:spLocks noGrp="1"/>
          </p:cNvSpPr>
          <p:nvPr>
            <p:ph idx="1"/>
          </p:nvPr>
        </p:nvSpPr>
        <p:spPr>
          <a:xfrm>
            <a:off x="304800" y="1295400"/>
            <a:ext cx="8534400" cy="4952999"/>
          </a:xfrm>
        </p:spPr>
        <p:txBody>
          <a:bodyPr>
            <a:normAutofit fontScale="25000" lnSpcReduction="20000"/>
          </a:bodyPr>
          <a:lstStyle/>
          <a:p>
            <a:r>
              <a:rPr lang="en-US" sz="5600" b="1" smtClean="0"/>
              <a:t>Analysis:</a:t>
            </a:r>
            <a:endParaRPr lang="en-US" sz="4800" smtClean="0"/>
          </a:p>
          <a:p>
            <a:pPr algn="just"/>
            <a:r>
              <a:rPr lang="en-US" sz="5600" smtClean="0"/>
              <a:t>The Court created a three part analysis in issuing its holding that the McCarthy firm was not a “debt collector” for purposes of the FDCPA. </a:t>
            </a:r>
          </a:p>
          <a:p>
            <a:pPr marL="0" indent="0" algn="just">
              <a:buNone/>
            </a:pPr>
            <a:endParaRPr lang="en-US" sz="4800" smtClean="0"/>
          </a:p>
          <a:p>
            <a:pPr marL="857250" lvl="1" indent="-514350" algn="just">
              <a:buFont typeface="+mj-lt"/>
              <a:buAutoNum type="arabicPeriod"/>
            </a:pPr>
            <a:r>
              <a:rPr lang="en-US" sz="5600" smtClean="0"/>
              <a:t>The Court examined the text of the FDCPA itself.  Specifically, the Court noted the distinction between the “primary definition” of a “debt collector” and the “limited-purpose definition” </a:t>
            </a:r>
            <a:r>
              <a:rPr lang="en-US" sz="5600"/>
              <a:t>established under </a:t>
            </a:r>
            <a:r>
              <a:rPr lang="en-US" sz="5600" smtClean="0"/>
              <a:t>15 </a:t>
            </a:r>
            <a:r>
              <a:rPr lang="en-US" sz="5600" err="1"/>
              <a:t>U.S.C. 1692a(6</a:t>
            </a:r>
            <a:r>
              <a:rPr lang="en-US" sz="5600" smtClean="0"/>
              <a:t>).  The Court noted that the phrasing of the “limited-purpose definition” and, in particular, the use of the word “also,” suggests that “the one who does  no more than enforce security interests does </a:t>
            </a:r>
            <a:r>
              <a:rPr lang="en-US" sz="5600" b="1" smtClean="0"/>
              <a:t>not</a:t>
            </a:r>
            <a:r>
              <a:rPr lang="en-US" sz="5600" smtClean="0"/>
              <a:t> fall within the scope of the general definition.”  </a:t>
            </a:r>
            <a:r>
              <a:rPr lang="en-US" sz="5600" i="1" err="1" smtClean="0"/>
              <a:t>Obduskey</a:t>
            </a:r>
            <a:r>
              <a:rPr lang="en-US" sz="5600" smtClean="0"/>
              <a:t> at 1037.  The Court also noted: “…if security-interest enforcers are covered by the primary definition, why would Congress have needed to say anything special about [15 U.S.C. 1692f(6)]?”  </a:t>
            </a:r>
            <a:r>
              <a:rPr lang="en-US" sz="5600" i="1" smtClean="0"/>
              <a:t>Id</a:t>
            </a:r>
            <a:r>
              <a:rPr lang="en-US" sz="5600" smtClean="0"/>
              <a:t>.  Thus, the Court concluded that the McCarthy firm did not fall within the “primary definition” of a “debt collector, as it was only engaged in security-interest enforcement by its actions in connection with effectuating the non-judicial foreclosure. </a:t>
            </a:r>
          </a:p>
          <a:p>
            <a:pPr marL="857250" lvl="1" indent="-514350" algn="just">
              <a:buFont typeface="+mj-lt"/>
              <a:buAutoNum type="arabicPeriod"/>
            </a:pPr>
            <a:endParaRPr lang="en-US" sz="5600" smtClean="0"/>
          </a:p>
          <a:p>
            <a:pPr marL="857250" lvl="1" indent="-514350" algn="just">
              <a:buFont typeface="+mj-lt"/>
              <a:buAutoNum type="arabicPeriod"/>
            </a:pPr>
            <a:r>
              <a:rPr lang="en-US" sz="5600" smtClean="0"/>
              <a:t>The Court concluded that “Congress may well have chosen to treat security-interest enforcement differently from ordinary debt collection in order to avoid conflicts with state nonjudicial foreclosure schemes.”  </a:t>
            </a:r>
            <a:r>
              <a:rPr lang="en-US" sz="5600" i="1" err="1" smtClean="0"/>
              <a:t>Obduskey</a:t>
            </a:r>
            <a:r>
              <a:rPr lang="en-US" sz="5600" smtClean="0"/>
              <a:t> at 1037.  Additionally, the Court noted that the FDCPA prohibitions limiting debt collectors from communicating with third parties would likely result in in FDCPA violations during non-judicial foreclosure proceedings when the property is advertised for sale. </a:t>
            </a:r>
          </a:p>
          <a:p>
            <a:pPr marL="857250" lvl="1" indent="-514350" algn="just">
              <a:buFont typeface="+mj-lt"/>
              <a:buAutoNum type="arabicPeriod"/>
            </a:pPr>
            <a:endParaRPr lang="en-US" sz="5600"/>
          </a:p>
          <a:p>
            <a:pPr marL="857250" lvl="1" indent="-514350" algn="just">
              <a:buFont typeface="+mj-lt"/>
              <a:buAutoNum type="arabicPeriod"/>
            </a:pPr>
            <a:r>
              <a:rPr lang="en-US" sz="5600" smtClean="0"/>
              <a:t>The Court </a:t>
            </a:r>
            <a:r>
              <a:rPr lang="en-US" sz="5600"/>
              <a:t>examined the legislative intent behind the </a:t>
            </a:r>
            <a:r>
              <a:rPr lang="en-US" sz="5600" err="1" smtClean="0"/>
              <a:t>FDCPA</a:t>
            </a:r>
            <a:r>
              <a:rPr lang="en-US" sz="5600"/>
              <a:t> </a:t>
            </a:r>
            <a:r>
              <a:rPr lang="en-US" sz="5600" smtClean="0"/>
              <a:t>and found that it supported the court’s findings.  The Court stated that “[w]hen drafting the bill, Congress considered a version that would have subjected security-interest enforcers to the full coverage of the [FDCPA].”  </a:t>
            </a:r>
            <a:r>
              <a:rPr lang="en-US" sz="5600" i="1" err="1" smtClean="0"/>
              <a:t>Obduskey</a:t>
            </a:r>
            <a:r>
              <a:rPr lang="en-US" sz="5600" smtClean="0"/>
              <a:t> at 1038.  The Court concluded that the conflicting versions of the FDCPA evinced that the statute as enacted was based upon a compromise whereby the prohibitions contained in 15 U.S.C. 1692f(6) would cover security-interest enforcers while other “debt collector” provisions would not.  </a:t>
            </a:r>
          </a:p>
          <a:p>
            <a:pPr marL="0" indent="0" algn="just">
              <a:buNone/>
            </a:pPr>
            <a:endParaRPr lang="en-US" sz="3800" smtClean="0"/>
          </a:p>
          <a:p>
            <a:endParaRPr lang="en-US" sz="3800"/>
          </a:p>
          <a:p>
            <a:endParaRPr lang="en-US"/>
          </a:p>
        </p:txBody>
      </p:sp>
    </p:spTree>
    <p:extLst>
      <p:ext uri="{BB962C8B-B14F-4D97-AF65-F5344CB8AC3E}">
        <p14:creationId xmlns:p14="http://schemas.microsoft.com/office/powerpoint/2010/main" val="87556428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2600" y="365126"/>
            <a:ext cx="5816600" cy="1325563"/>
          </a:xfrm>
        </p:spPr>
        <p:txBody>
          <a:bodyPr>
            <a:normAutofit/>
          </a:bodyPr>
          <a:lstStyle/>
          <a:p>
            <a:r>
              <a:rPr lang="en-US" sz="2200" err="1">
                <a:solidFill>
                  <a:schemeClr val="tx1">
                    <a:lumMod val="75000"/>
                    <a:lumOff val="25000"/>
                  </a:schemeClr>
                </a:solidFill>
              </a:rPr>
              <a:t>Obduskey vs. McCarthy and Holthus, LLP</a:t>
            </a:r>
            <a:endParaRPr lang="en-US" sz="2200"/>
          </a:p>
        </p:txBody>
      </p:sp>
      <p:sp>
        <p:nvSpPr>
          <p:cNvPr id="3" name="Content Placeholder 2"/>
          <p:cNvSpPr>
            <a:spLocks noGrp="1"/>
          </p:cNvSpPr>
          <p:nvPr>
            <p:ph idx="1"/>
          </p:nvPr>
        </p:nvSpPr>
        <p:spPr>
          <a:xfrm>
            <a:off x="317500" y="2495552"/>
            <a:ext cx="8534400" cy="4041775"/>
          </a:xfrm>
        </p:spPr>
        <p:txBody>
          <a:bodyPr/>
          <a:lstStyle/>
          <a:p>
            <a:pPr marL="0" indent="0">
              <a:buNone/>
            </a:pPr>
            <a:endParaRPr lang="en-US" sz="2400" smtClean="0"/>
          </a:p>
          <a:p>
            <a:endParaRPr lang="en-US" sz="2400"/>
          </a:p>
          <a:p>
            <a:pPr algn="just"/>
            <a:r>
              <a:rPr lang="en-US" sz="2400" b="1" smtClean="0"/>
              <a:t>However</a:t>
            </a:r>
            <a:r>
              <a:rPr lang="en-US" sz="2400" b="1"/>
              <a:t>, “[t]his is not to suggest that pursuing nonjudicial foreclosure is a license to engage in abusive debt collection practices like repetitive nighttime phone calls; enforcing a security interest does not grant an actor blanket immunity from the [FDCPA].”  </a:t>
            </a:r>
            <a:r>
              <a:rPr lang="en-US" sz="2400" b="1" i="1" err="1"/>
              <a:t>Obduskey</a:t>
            </a:r>
            <a:r>
              <a:rPr lang="en-US" sz="2400" b="1"/>
              <a:t> at 1039-1040.</a:t>
            </a:r>
          </a:p>
          <a:p>
            <a:endParaRPr lang="en-US"/>
          </a:p>
        </p:txBody>
      </p:sp>
      <p:pic>
        <p:nvPicPr>
          <p:cNvPr id="1028" name="Picture 4" descr="Image result for caution"/>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200400" y="1295400"/>
            <a:ext cx="22098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39515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err="1" smtClean="0">
                <a:solidFill>
                  <a:schemeClr val="tx1">
                    <a:lumMod val="75000"/>
                    <a:lumOff val="25000"/>
                  </a:schemeClr>
                </a:solidFill>
              </a:rPr>
              <a:t>Obduskey </a:t>
            </a:r>
            <a:r>
              <a:rPr lang="en-US" sz="2200">
                <a:solidFill>
                  <a:schemeClr val="tx1">
                    <a:lumMod val="75000"/>
                    <a:lumOff val="25000"/>
                  </a:schemeClr>
                </a:solidFill>
              </a:rPr>
              <a:t>vs. McCarthy and Holthus, LLP</a:t>
            </a:r>
            <a:endParaRPr lang="en-US" sz="2200"/>
          </a:p>
        </p:txBody>
      </p:sp>
      <p:sp>
        <p:nvSpPr>
          <p:cNvPr id="3" name="Content Placeholder 2"/>
          <p:cNvSpPr>
            <a:spLocks noGrp="1"/>
          </p:cNvSpPr>
          <p:nvPr>
            <p:ph idx="1"/>
          </p:nvPr>
        </p:nvSpPr>
        <p:spPr>
          <a:xfrm>
            <a:off x="304800" y="1447800"/>
            <a:ext cx="8534400" cy="4800599"/>
          </a:xfrm>
        </p:spPr>
        <p:txBody>
          <a:bodyPr>
            <a:normAutofit fontScale="77500" lnSpcReduction="20000"/>
          </a:bodyPr>
          <a:lstStyle/>
          <a:p>
            <a:r>
              <a:rPr lang="en-US" b="1" smtClean="0"/>
              <a:t>Borrower’s Arguments Rejected:</a:t>
            </a:r>
          </a:p>
          <a:p>
            <a:endParaRPr lang="en-US" smtClean="0"/>
          </a:p>
          <a:p>
            <a:pPr marL="685800" lvl="1" indent="-342900" algn="just">
              <a:buFont typeface="+mj-lt"/>
              <a:buAutoNum type="arabicPeriod"/>
            </a:pPr>
            <a:r>
              <a:rPr lang="en-US"/>
              <a:t>T</a:t>
            </a:r>
            <a:r>
              <a:rPr lang="en-US" smtClean="0"/>
              <a:t>he Borrower argued that while he agreed that the “limited-purpose definition” of “debt collector” applies to a security-interest enforcer, the provision solely applies to “repo men.”  To this end, the Borrower argued that “[t]aking or threatening to take any nonjudicial action to effect dispossession or disablement of property, applies more naturally to the seizure of personal property than to nonjudicial foreclosure.”  </a:t>
            </a:r>
            <a:r>
              <a:rPr lang="en-US" i="1" err="1" smtClean="0"/>
              <a:t>Obduskey</a:t>
            </a:r>
            <a:r>
              <a:rPr lang="en-US" smtClean="0"/>
              <a:t> at 1038 [internal quotations marks omitted].  In rejecting this argument, the Court poignantly concluded that “if Congress meant to cover only the repo man, it could have said so.”  </a:t>
            </a:r>
            <a:r>
              <a:rPr lang="en-US" i="1" smtClean="0"/>
              <a:t>Id</a:t>
            </a:r>
            <a:r>
              <a:rPr lang="en-US" smtClean="0"/>
              <a:t>.  </a:t>
            </a:r>
          </a:p>
          <a:p>
            <a:pPr marL="685800" lvl="1" indent="-342900" algn="just">
              <a:buFont typeface="+mj-lt"/>
              <a:buAutoNum type="arabicPeriod"/>
            </a:pPr>
            <a:endParaRPr lang="en-US"/>
          </a:p>
          <a:p>
            <a:pPr marL="685800" lvl="1" indent="-342900" algn="just">
              <a:buFont typeface="+mj-lt"/>
              <a:buAutoNum type="arabicPeriod"/>
            </a:pPr>
            <a:r>
              <a:rPr lang="en-US" smtClean="0"/>
              <a:t>The Borrower argued that 15 U.S.C. 1692i(a) of the FDCPA, which sets forth the FDCPA venue provision, “makes clear that a person who judicially enforces a real-property-related security interest is a debt collector; hence, a person who nonjudicially enforces such an interest must also be a debt collector.”  </a:t>
            </a:r>
            <a:r>
              <a:rPr lang="en-US" i="1" smtClean="0"/>
              <a:t>Id</a:t>
            </a:r>
            <a:r>
              <a:rPr lang="en-US" smtClean="0"/>
              <a:t>.  The Court rejected this logic as the venue provision is not relevant to the facts at issue and the venue provision does not alter the definition of “debt collector.”</a:t>
            </a:r>
          </a:p>
          <a:p>
            <a:pPr marL="685800" lvl="1" indent="-342900" algn="just">
              <a:buFont typeface="+mj-lt"/>
              <a:buAutoNum type="arabicPeriod"/>
            </a:pPr>
            <a:endParaRPr lang="en-US"/>
          </a:p>
          <a:p>
            <a:pPr marL="685800" lvl="1" indent="-342900" algn="just">
              <a:buFont typeface="+mj-lt"/>
              <a:buAutoNum type="arabicPeriod"/>
            </a:pPr>
            <a:r>
              <a:rPr lang="en-US" smtClean="0"/>
              <a:t>The Borrower argued that “McCarthy engaged in more than security-interest enforcement by sending notices that any ordinary homeowner would understand as an attempt to collect a debt backed by a threat of foreclosure.”  </a:t>
            </a:r>
            <a:r>
              <a:rPr lang="en-US" i="1" smtClean="0"/>
              <a:t>Id</a:t>
            </a:r>
            <a:r>
              <a:rPr lang="en-US" smtClean="0"/>
              <a:t>.  In response, the Court noted that the notices sent by McCarthy were required under Colorado State law in connection with effectuating a non-judicial foreclosure.  </a:t>
            </a:r>
            <a:endParaRPr lang="en-US"/>
          </a:p>
          <a:p>
            <a:pPr marL="685800" lvl="1" indent="-342900" algn="just">
              <a:buFont typeface="+mj-lt"/>
              <a:buAutoNum type="arabicPeriod"/>
            </a:pPr>
            <a:endParaRPr lang="en-US" smtClean="0"/>
          </a:p>
          <a:p>
            <a:pPr marL="685800" lvl="1" indent="-342900" algn="just">
              <a:buFont typeface="+mj-lt"/>
              <a:buAutoNum type="arabicPeriod"/>
            </a:pPr>
            <a:r>
              <a:rPr lang="en-US" smtClean="0"/>
              <a:t>The Borrower argued that a decision against the Borrower would open a loophole in that creditors and their agents would likely “engage in a host of abusive practices forbidden by the [FDCPA].”  </a:t>
            </a:r>
            <a:r>
              <a:rPr lang="en-US" i="1" smtClean="0"/>
              <a:t>Id</a:t>
            </a:r>
            <a:r>
              <a:rPr lang="en-US" smtClean="0"/>
              <a:t>.   The Court rejected this argument on the basis that the states can guard against such practices</a:t>
            </a:r>
            <a:r>
              <a:rPr lang="en-US"/>
              <a:t> </a:t>
            </a:r>
            <a:r>
              <a:rPr lang="en-US" smtClean="0"/>
              <a:t>and the Congress may expand the FDCPA, should it elect to do so.  </a:t>
            </a:r>
            <a:endParaRPr lang="en-US"/>
          </a:p>
        </p:txBody>
      </p:sp>
    </p:spTree>
    <p:extLst>
      <p:ext uri="{BB962C8B-B14F-4D97-AF65-F5344CB8AC3E}">
        <p14:creationId xmlns:p14="http://schemas.microsoft.com/office/powerpoint/2010/main" val="22870717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err="1">
                <a:solidFill>
                  <a:schemeClr val="tx1">
                    <a:lumMod val="75000"/>
                    <a:lumOff val="25000"/>
                  </a:schemeClr>
                </a:solidFill>
              </a:rPr>
              <a:t>Obdusky vs. McCarthy and Holthus, LLP</a:t>
            </a:r>
            <a:endParaRPr lang="en-US" sz="2400"/>
          </a:p>
        </p:txBody>
      </p:sp>
      <p:sp>
        <p:nvSpPr>
          <p:cNvPr id="3" name="Content Placeholder 2"/>
          <p:cNvSpPr>
            <a:spLocks noGrp="1"/>
          </p:cNvSpPr>
          <p:nvPr>
            <p:ph idx="1"/>
          </p:nvPr>
        </p:nvSpPr>
        <p:spPr/>
        <p:txBody>
          <a:bodyPr>
            <a:normAutofit fontScale="85000" lnSpcReduction="10000"/>
          </a:bodyPr>
          <a:lstStyle/>
          <a:p>
            <a:r>
              <a:rPr lang="en-US" b="1" smtClean="0"/>
              <a:t>Two Additional Points in Concurring Opinion by Justice Sotomayor:</a:t>
            </a:r>
            <a:endParaRPr lang="en-US" smtClean="0"/>
          </a:p>
          <a:p>
            <a:pPr algn="just"/>
            <a:endParaRPr lang="en-US" smtClean="0"/>
          </a:p>
          <a:p>
            <a:pPr marL="685800" lvl="1" indent="-342900" algn="just">
              <a:buFont typeface="+mj-lt"/>
              <a:buAutoNum type="arabicPeriod"/>
            </a:pPr>
            <a:r>
              <a:rPr lang="en-US" smtClean="0"/>
              <a:t>Congress may take steps to clarify the statutes with respect to defining a “debt collector” in the event that the holding was not correct.</a:t>
            </a:r>
          </a:p>
          <a:p>
            <a:pPr marL="685800" lvl="1" indent="-342900" algn="just">
              <a:buFont typeface="+mj-lt"/>
              <a:buAutoNum type="arabicPeriod"/>
            </a:pPr>
            <a:endParaRPr lang="en-US"/>
          </a:p>
          <a:p>
            <a:pPr marL="685800" lvl="1" indent="-342900" algn="just">
              <a:buFont typeface="+mj-lt"/>
              <a:buAutoNum type="arabicPeriod"/>
            </a:pPr>
            <a:r>
              <a:rPr lang="en-US"/>
              <a:t>B</a:t>
            </a:r>
            <a:r>
              <a:rPr lang="en-US" smtClean="0"/>
              <a:t>y enforcing a security interest alone does not grant blanket immunity under the FDCPA. </a:t>
            </a:r>
          </a:p>
          <a:p>
            <a:pPr lvl="1" algn="just"/>
            <a:endParaRPr lang="en-US" smtClean="0"/>
          </a:p>
          <a:p>
            <a:pPr algn="just"/>
            <a:r>
              <a:rPr lang="en-US" b="1" smtClean="0"/>
              <a:t>Also issued a further warning to law firms, servicers and investors, etc.:</a:t>
            </a:r>
          </a:p>
          <a:p>
            <a:pPr lvl="1" algn="just"/>
            <a:endParaRPr lang="en-US" smtClean="0"/>
          </a:p>
          <a:p>
            <a:pPr marL="342900" lvl="1" indent="0" algn="just">
              <a:buNone/>
            </a:pPr>
            <a:r>
              <a:rPr lang="en-US" smtClean="0"/>
              <a:t>“Indeed, in addition to the unnecessary and abusive practices that the Court notes, I would see as a different case one in which the defendant went around frightening homeowners with the threat of foreclosure without showing any meaningful intention of ever actually following through. There would be a question, in such a case, whether such an entity was in fact a business the principal purpose of which is the enforcement of security interests, or whether it was simply using that label as a stalking horse for something else.”  </a:t>
            </a:r>
            <a:r>
              <a:rPr lang="en-US" i="1" err="1" smtClean="0"/>
              <a:t>Obduskey</a:t>
            </a:r>
            <a:r>
              <a:rPr lang="en-US" smtClean="0"/>
              <a:t> at 1041 [internal citations and quotations omitted].</a:t>
            </a:r>
          </a:p>
          <a:p>
            <a:pPr lvl="2"/>
            <a:endParaRPr lang="en-US"/>
          </a:p>
        </p:txBody>
      </p:sp>
    </p:spTree>
    <p:extLst>
      <p:ext uri="{BB962C8B-B14F-4D97-AF65-F5344CB8AC3E}">
        <p14:creationId xmlns:p14="http://schemas.microsoft.com/office/powerpoint/2010/main" val="292533112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Litigation: </a:t>
            </a:r>
            <a:r>
              <a:rPr lang="en-US" sz="2400" smtClean="0">
                <a:cs typeface="Times New Roman" panose="02020603050405020304" pitchFamily="18" charset="0"/>
              </a:rPr>
              <a:t/>
            </a:r>
            <a:br>
              <a:rPr lang="en-US" sz="2400" smtClean="0">
                <a:cs typeface="Times New Roman" panose="02020603050405020304" pitchFamily="18" charset="0"/>
              </a:rPr>
            </a:br>
            <a:r>
              <a:rPr lang="en-US" sz="2400" smtClean="0">
                <a:cs typeface="Times New Roman" panose="02020603050405020304" pitchFamily="18" charset="0"/>
              </a:rPr>
              <a:t>Key Decisions</a:t>
            </a:r>
            <a:endParaRPr lang="en-US" sz="2400"/>
          </a:p>
        </p:txBody>
      </p:sp>
      <p:sp>
        <p:nvSpPr>
          <p:cNvPr id="3" name="Content Placeholder 2"/>
          <p:cNvSpPr>
            <a:spLocks noGrp="1"/>
          </p:cNvSpPr>
          <p:nvPr>
            <p:ph idx="1"/>
          </p:nvPr>
        </p:nvSpPr>
        <p:spPr/>
        <p:txBody>
          <a:bodyPr>
            <a:normAutofit fontScale="92500" lnSpcReduction="20000"/>
          </a:bodyPr>
          <a:lstStyle/>
          <a:p>
            <a:r>
              <a:rPr lang="en-US" sz="2200" i="1" smtClean="0"/>
              <a:t>Scott v. Trott Law, P.C.</a:t>
            </a:r>
            <a:r>
              <a:rPr lang="en-US" sz="2200" smtClean="0"/>
              <a:t>, 760 Fed.Appx. 387 (6</a:t>
            </a:r>
            <a:r>
              <a:rPr lang="en-US" sz="2200" baseline="30000" smtClean="0"/>
              <a:t>th</a:t>
            </a:r>
            <a:r>
              <a:rPr lang="en-US" sz="2200" smtClean="0"/>
              <a:t> Cir. Jan. 11, 2019)</a:t>
            </a:r>
          </a:p>
          <a:p>
            <a:pPr lvl="1"/>
            <a:r>
              <a:rPr lang="en-US" sz="1900" smtClean="0"/>
              <a:t>Debt collector in a non-judicial foreclosure state must stop newspaper publications, home posting, and sheriff’s sale upon receiving a timely debt dispute.</a:t>
            </a:r>
          </a:p>
          <a:p>
            <a:pPr lvl="2"/>
            <a:r>
              <a:rPr lang="en-US" sz="1600" smtClean="0"/>
              <a:t>Pre-</a:t>
            </a:r>
            <a:r>
              <a:rPr lang="en-US" sz="1600" i="1" smtClean="0"/>
              <a:t>Obduskey</a:t>
            </a:r>
            <a:endParaRPr lang="en-US" sz="1600" smtClean="0"/>
          </a:p>
          <a:p>
            <a:pPr lvl="1"/>
            <a:r>
              <a:rPr lang="en-US" sz="1900" smtClean="0"/>
              <a:t>A debt collector is not required to engage with the borrower when the borrower seeks clarification of the notice of mortgage foreclosure sale.</a:t>
            </a:r>
          </a:p>
          <a:p>
            <a:pPr lvl="1"/>
            <a:endParaRPr lang="en-US" sz="2000"/>
          </a:p>
          <a:p>
            <a:r>
              <a:rPr lang="en-US" sz="2200" i="1" smtClean="0"/>
              <a:t>Alhassid v. Nationstar Mortg. LLC</a:t>
            </a:r>
            <a:r>
              <a:rPr lang="en-US" sz="2200" smtClean="0"/>
              <a:t>, 2019 WL 2025227 (11</a:t>
            </a:r>
            <a:r>
              <a:rPr lang="en-US" sz="2200" baseline="30000" smtClean="0"/>
              <a:t>th</a:t>
            </a:r>
            <a:r>
              <a:rPr lang="en-US" sz="2200" smtClean="0"/>
              <a:t> Cir. May 8, 2019)</a:t>
            </a:r>
          </a:p>
          <a:p>
            <a:pPr lvl="1"/>
            <a:r>
              <a:rPr lang="en-US" sz="1900" smtClean="0"/>
              <a:t>Monthly mortgage account statements are not communications sent in connection with the collection of a debt.</a:t>
            </a:r>
          </a:p>
          <a:p>
            <a:pPr lvl="1"/>
            <a:endParaRPr lang="en-US" sz="2200" smtClean="0"/>
          </a:p>
          <a:p>
            <a:r>
              <a:rPr lang="en-US" sz="2200" i="1" smtClean="0"/>
              <a:t>Smith v. Simm Associates, Inc.</a:t>
            </a:r>
            <a:r>
              <a:rPr lang="en-US" sz="2200" smtClean="0"/>
              <a:t>, 2019 WL 2385574 (7</a:t>
            </a:r>
            <a:r>
              <a:rPr lang="en-US" sz="2200" baseline="30000" smtClean="0"/>
              <a:t>th</a:t>
            </a:r>
            <a:r>
              <a:rPr lang="en-US" sz="2200" smtClean="0"/>
              <a:t> Cir. Jun. 6, 2019)</a:t>
            </a:r>
          </a:p>
          <a:p>
            <a:pPr lvl="1"/>
            <a:r>
              <a:rPr lang="en-US" sz="1900" smtClean="0"/>
              <a:t>FDCPA does not require any special terminology when identifying the creditor.</a:t>
            </a:r>
          </a:p>
          <a:p>
            <a:pPr lvl="1"/>
            <a:endParaRPr lang="en-US" sz="1400"/>
          </a:p>
          <a:p>
            <a:endParaRPr lang="en-US" sz="1400" smtClean="0"/>
          </a:p>
          <a:p>
            <a:pPr lvl="1"/>
            <a:endParaRPr lang="en-US" sz="1100" i="1"/>
          </a:p>
          <a:p>
            <a:endParaRPr lang="en-US" sz="1400" i="1" smtClean="0"/>
          </a:p>
          <a:p>
            <a:pPr marL="342900" lvl="1" indent="0">
              <a:buNone/>
            </a:pPr>
            <a:endParaRPr lang="en-US"/>
          </a:p>
        </p:txBody>
      </p:sp>
    </p:spTree>
    <p:extLst>
      <p:ext uri="{BB962C8B-B14F-4D97-AF65-F5344CB8AC3E}">
        <p14:creationId xmlns:p14="http://schemas.microsoft.com/office/powerpoint/2010/main" val="1784360347"/>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err="1" smtClean="0">
                <a:solidFill>
                  <a:prstClr val="black">
                    <a:lumMod val="75000"/>
                    <a:lumOff val="25000"/>
                  </a:prstClr>
                </a:solidFill>
              </a:rPr>
              <a:t>Obduskey </a:t>
            </a:r>
            <a:r>
              <a:rPr lang="en-US" sz="2200">
                <a:solidFill>
                  <a:prstClr val="black">
                    <a:lumMod val="75000"/>
                    <a:lumOff val="25000"/>
                  </a:prstClr>
                </a:solidFill>
              </a:rPr>
              <a:t>vs. McCarthy and Holthus, LLP</a:t>
            </a:r>
            <a:endParaRPr lang="en-US" sz="2200"/>
          </a:p>
        </p:txBody>
      </p:sp>
      <p:sp>
        <p:nvSpPr>
          <p:cNvPr id="3" name="Content Placeholder 2"/>
          <p:cNvSpPr>
            <a:spLocks noGrp="1"/>
          </p:cNvSpPr>
          <p:nvPr>
            <p:ph idx="1"/>
          </p:nvPr>
        </p:nvSpPr>
        <p:spPr/>
        <p:txBody>
          <a:bodyPr/>
          <a:lstStyle/>
          <a:p>
            <a:r>
              <a:rPr lang="en-US" b="1" smtClean="0"/>
              <a:t>Key Takeaways:</a:t>
            </a:r>
          </a:p>
          <a:p>
            <a:endParaRPr lang="en-US" smtClean="0"/>
          </a:p>
          <a:p>
            <a:pPr lvl="1"/>
            <a:r>
              <a:rPr lang="en-US" smtClean="0"/>
              <a:t>Law firms engaging in non-judicial foreclosures are not debt collectors for purposes of the FDCPA.</a:t>
            </a:r>
          </a:p>
          <a:p>
            <a:pPr lvl="1"/>
            <a:endParaRPr lang="en-US" smtClean="0"/>
          </a:p>
          <a:p>
            <a:pPr lvl="2"/>
            <a:r>
              <a:rPr lang="en-US" smtClean="0"/>
              <a:t>However, as noted by the Court and in the Concurring Opinion, there may be instances under distinguishable facts where a law firm engaging in non-judicial foreclosure may fall subject to the FDCPA, i.e. in instances of abuse and/or mere threats of foreclosure that are not followed through.</a:t>
            </a:r>
          </a:p>
          <a:p>
            <a:pPr lvl="2"/>
            <a:endParaRPr lang="en-US" smtClean="0"/>
          </a:p>
          <a:p>
            <a:pPr lvl="1"/>
            <a:r>
              <a:rPr lang="en-US" b="1" u="sng" err="1" smtClean="0"/>
              <a:t>Obduskey left open the issue of whether law firms are considered to be debt collectors for purposes of judicial foreclosures.</a:t>
            </a:r>
          </a:p>
          <a:p>
            <a:pPr lvl="1"/>
            <a:endParaRPr lang="en-US" smtClean="0"/>
          </a:p>
        </p:txBody>
      </p:sp>
    </p:spTree>
    <p:extLst>
      <p:ext uri="{BB962C8B-B14F-4D97-AF65-F5344CB8AC3E}">
        <p14:creationId xmlns:p14="http://schemas.microsoft.com/office/powerpoint/2010/main" val="189309472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Litigation: </a:t>
            </a:r>
            <a:br>
              <a:rPr lang="en-US" sz="2400">
                <a:cs typeface="Times New Roman" panose="02020603050405020304" pitchFamily="18" charset="0"/>
              </a:rPr>
            </a:br>
            <a:r>
              <a:rPr lang="en-US" sz="2400">
                <a:cs typeface="Times New Roman" panose="02020603050405020304" pitchFamily="18" charset="0"/>
              </a:rPr>
              <a:t>Key </a:t>
            </a:r>
            <a:r>
              <a:rPr lang="en-US" sz="2400" smtClean="0">
                <a:cs typeface="Times New Roman" panose="02020603050405020304" pitchFamily="18" charset="0"/>
              </a:rPr>
              <a:t>Decisions Continued</a:t>
            </a:r>
            <a:endParaRPr lang="en-US" sz="2400"/>
          </a:p>
        </p:txBody>
      </p:sp>
      <p:sp>
        <p:nvSpPr>
          <p:cNvPr id="3" name="Content Placeholder 2"/>
          <p:cNvSpPr>
            <a:spLocks noGrp="1"/>
          </p:cNvSpPr>
          <p:nvPr>
            <p:ph idx="1"/>
          </p:nvPr>
        </p:nvSpPr>
        <p:spPr/>
        <p:txBody>
          <a:bodyPr>
            <a:normAutofit fontScale="92500" lnSpcReduction="10000"/>
          </a:bodyPr>
          <a:lstStyle/>
          <a:p>
            <a:r>
              <a:rPr lang="en-US" sz="2000" i="1"/>
              <a:t>Klein v. Credico Inc.</a:t>
            </a:r>
            <a:r>
              <a:rPr lang="en-US" sz="2000"/>
              <a:t>, 922 F.3d 393 (8</a:t>
            </a:r>
            <a:r>
              <a:rPr lang="en-US" sz="2000" baseline="30000"/>
              <a:t>th</a:t>
            </a:r>
            <a:r>
              <a:rPr lang="en-US" sz="2000"/>
              <a:t> Cir. 2019)</a:t>
            </a:r>
          </a:p>
          <a:p>
            <a:pPr lvl="1"/>
            <a:r>
              <a:rPr lang="en-US"/>
              <a:t>Debt collector identifying itself as “Professional Debt Collectors” and using an acronym </a:t>
            </a:r>
            <a:r>
              <a:rPr lang="en-US" smtClean="0"/>
              <a:t>is </a:t>
            </a:r>
            <a:r>
              <a:rPr lang="en-US"/>
              <a:t>not false or misleading.</a:t>
            </a:r>
          </a:p>
          <a:p>
            <a:pPr lvl="1"/>
            <a:r>
              <a:rPr lang="en-US"/>
              <a:t>Fact that letter </a:t>
            </a:r>
            <a:r>
              <a:rPr lang="en-US" smtClean="0"/>
              <a:t>is </a:t>
            </a:r>
            <a:r>
              <a:rPr lang="en-US"/>
              <a:t>signed by a </a:t>
            </a:r>
            <a:r>
              <a:rPr lang="en-US" smtClean="0"/>
              <a:t>non-state </a:t>
            </a:r>
            <a:r>
              <a:rPr lang="en-US"/>
              <a:t>licensed debt collector, while perhaps a violation of state law, </a:t>
            </a:r>
            <a:r>
              <a:rPr lang="en-US" smtClean="0"/>
              <a:t>does </a:t>
            </a:r>
            <a:r>
              <a:rPr lang="en-US"/>
              <a:t>not amount to a violation of the </a:t>
            </a:r>
            <a:r>
              <a:rPr lang="en-US" smtClean="0"/>
              <a:t>FDCPA (at least when letter is also signed by a state licensed debt collector)</a:t>
            </a:r>
            <a:endParaRPr lang="en-US"/>
          </a:p>
          <a:p>
            <a:pPr marL="0" indent="0">
              <a:buNone/>
            </a:pPr>
            <a:endParaRPr lang="en-US" sz="1400" i="1"/>
          </a:p>
          <a:p>
            <a:r>
              <a:rPr lang="en-US" sz="2000" i="1" smtClean="0"/>
              <a:t>Kolbasyuk v. Capital Management Services, LP</a:t>
            </a:r>
            <a:r>
              <a:rPr lang="en-US" sz="2000" smtClean="0"/>
              <a:t>, 918 F.3d 236 (2d Cir. 2019)</a:t>
            </a:r>
          </a:p>
          <a:p>
            <a:pPr lvl="1"/>
            <a:r>
              <a:rPr lang="en-US" smtClean="0"/>
              <a:t>Debt collector does not need to breakdown the amount of the debt currently due to comply with section 1692g.</a:t>
            </a:r>
          </a:p>
          <a:p>
            <a:pPr lvl="1"/>
            <a:r>
              <a:rPr lang="en-US" smtClean="0"/>
              <a:t>Letter was not misleading because it indicated that the amount could increase over time.</a:t>
            </a:r>
          </a:p>
          <a:p>
            <a:pPr lvl="1"/>
            <a:r>
              <a:rPr lang="en-US" i="1"/>
              <a:t>Taubenfliegel v. EGS Financial Care, Inc.</a:t>
            </a:r>
            <a:r>
              <a:rPr lang="en-US"/>
              <a:t>, 764 Fed.Appx. 76 (2d Cir. 2019</a:t>
            </a:r>
            <a:r>
              <a:rPr lang="en-US" smtClean="0"/>
              <a:t>) and </a:t>
            </a:r>
            <a:r>
              <a:rPr lang="en-US" i="1" smtClean="0"/>
              <a:t>Corwise v. FMS Investment Corp.</a:t>
            </a:r>
            <a:r>
              <a:rPr lang="en-US" smtClean="0"/>
              <a:t>, 758 Fed.Appx. 213 (2d Cir. 2019) reaffirmed </a:t>
            </a:r>
            <a:r>
              <a:rPr lang="en-US" i="1" smtClean="0"/>
              <a:t>Kolbasyuk</a:t>
            </a:r>
            <a:r>
              <a:rPr lang="en-US" smtClean="0"/>
              <a:t>.</a:t>
            </a:r>
          </a:p>
          <a:p>
            <a:pPr lvl="1"/>
            <a:endParaRPr lang="en-US" sz="1400" smtClean="0"/>
          </a:p>
          <a:p>
            <a:pPr lvl="1"/>
            <a:endParaRPr lang="en-US" sz="1400"/>
          </a:p>
          <a:p>
            <a:endParaRPr lang="en-US" sz="1700" smtClean="0"/>
          </a:p>
          <a:p>
            <a:pPr lvl="1"/>
            <a:endParaRPr lang="en-US" sz="1400"/>
          </a:p>
          <a:p>
            <a:pPr lvl="1"/>
            <a:endParaRPr lang="en-US" sz="1400" smtClean="0"/>
          </a:p>
          <a:p>
            <a:pPr lvl="1"/>
            <a:endParaRPr lang="en-US" sz="1400"/>
          </a:p>
          <a:p>
            <a:pPr lvl="1"/>
            <a:endParaRPr lang="en-US" sz="1400" smtClean="0"/>
          </a:p>
          <a:p>
            <a:endParaRPr lang="en-US" sz="1700" i="1"/>
          </a:p>
          <a:p>
            <a:endParaRPr lang="en-US" sz="1700" i="1" smtClean="0"/>
          </a:p>
        </p:txBody>
      </p:sp>
    </p:spTree>
    <p:extLst>
      <p:ext uri="{BB962C8B-B14F-4D97-AF65-F5344CB8AC3E}">
        <p14:creationId xmlns:p14="http://schemas.microsoft.com/office/powerpoint/2010/main" val="274678252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Litigation: </a:t>
            </a:r>
            <a:br>
              <a:rPr lang="en-US" sz="2400">
                <a:cs typeface="Times New Roman" panose="02020603050405020304" pitchFamily="18" charset="0"/>
              </a:rPr>
            </a:br>
            <a:r>
              <a:rPr lang="en-US" sz="2400">
                <a:cs typeface="Times New Roman" panose="02020603050405020304" pitchFamily="18" charset="0"/>
              </a:rPr>
              <a:t>Key </a:t>
            </a:r>
            <a:r>
              <a:rPr lang="en-US" sz="2400" smtClean="0">
                <a:cs typeface="Times New Roman" panose="02020603050405020304" pitchFamily="18" charset="0"/>
              </a:rPr>
              <a:t>Decisions Continued</a:t>
            </a:r>
            <a:endParaRPr lang="en-US" sz="2400"/>
          </a:p>
        </p:txBody>
      </p:sp>
      <p:sp>
        <p:nvSpPr>
          <p:cNvPr id="3" name="Content Placeholder 2"/>
          <p:cNvSpPr>
            <a:spLocks noGrp="1"/>
          </p:cNvSpPr>
          <p:nvPr>
            <p:ph idx="1"/>
          </p:nvPr>
        </p:nvSpPr>
        <p:spPr/>
        <p:txBody>
          <a:bodyPr>
            <a:normAutofit fontScale="92500" lnSpcReduction="10000"/>
          </a:bodyPr>
          <a:lstStyle/>
          <a:p>
            <a:r>
              <a:rPr lang="en-US" sz="2200" i="1"/>
              <a:t>Casillas v. Madison Avenue Associates, Inc.</a:t>
            </a:r>
            <a:r>
              <a:rPr lang="en-US" sz="2200"/>
              <a:t>, 2019 WL 2353211 (7</a:t>
            </a:r>
            <a:r>
              <a:rPr lang="en-US" sz="2200" baseline="30000"/>
              <a:t>th</a:t>
            </a:r>
            <a:r>
              <a:rPr lang="en-US" sz="2200"/>
              <a:t> Cir. Jun. 4, 2019</a:t>
            </a:r>
            <a:r>
              <a:rPr lang="en-US" sz="2200" smtClean="0"/>
              <a:t>)</a:t>
            </a:r>
            <a:endParaRPr lang="en-US" sz="2200"/>
          </a:p>
          <a:p>
            <a:pPr lvl="1"/>
            <a:r>
              <a:rPr lang="en-US" sz="1900" smtClean="0"/>
              <a:t>Plaintiff lacks standing (per </a:t>
            </a:r>
            <a:r>
              <a:rPr lang="en-US" sz="1900" i="1" smtClean="0"/>
              <a:t>Spokeo</a:t>
            </a:r>
            <a:r>
              <a:rPr lang="en-US" sz="1900" smtClean="0"/>
              <a:t>) to challenge debt collector’s failure to indicate that debt dispute must be in writing when she fails to present </a:t>
            </a:r>
            <a:r>
              <a:rPr lang="en-US" sz="1900"/>
              <a:t>any evidence that she tried to dispute debt orally and those lost her statutory protections or was otherwise </a:t>
            </a:r>
            <a:r>
              <a:rPr lang="en-US" sz="1900" smtClean="0"/>
              <a:t>harmed.</a:t>
            </a:r>
            <a:endParaRPr lang="en-US" sz="1900"/>
          </a:p>
          <a:p>
            <a:pPr lvl="1"/>
            <a:r>
              <a:rPr lang="en-US" sz="1900"/>
              <a:t>Court distinguished a variety of authorities from other jurisdictions.</a:t>
            </a:r>
          </a:p>
          <a:p>
            <a:pPr marL="0" indent="0">
              <a:buNone/>
            </a:pPr>
            <a:endParaRPr lang="en-US" sz="1400" i="1"/>
          </a:p>
          <a:p>
            <a:r>
              <a:rPr lang="en-US" sz="2000" i="1" smtClean="0"/>
              <a:t>Marchisio </a:t>
            </a:r>
            <a:r>
              <a:rPr lang="en-US" sz="2000" i="1"/>
              <a:t>v. Carrington Mortg. Services, LLC</a:t>
            </a:r>
            <a:r>
              <a:rPr lang="en-US" sz="2000"/>
              <a:t>, 919 F.3d 1288 (11</a:t>
            </a:r>
            <a:r>
              <a:rPr lang="en-US" sz="2000" baseline="30000"/>
              <a:t>th</a:t>
            </a:r>
            <a:r>
              <a:rPr lang="en-US" sz="2000"/>
              <a:t> Cir. 2019</a:t>
            </a:r>
            <a:r>
              <a:rPr lang="en-US" sz="2000" smtClean="0"/>
              <a:t>)</a:t>
            </a:r>
            <a:endParaRPr lang="en-US" sz="2000"/>
          </a:p>
          <a:p>
            <a:pPr lvl="1"/>
            <a:r>
              <a:rPr lang="en-US" smtClean="0"/>
              <a:t>Questions </a:t>
            </a:r>
            <a:r>
              <a:rPr lang="en-US"/>
              <a:t>of fact </a:t>
            </a:r>
            <a:r>
              <a:rPr lang="en-US" smtClean="0"/>
              <a:t>prevented dispositive ruling on the </a:t>
            </a:r>
            <a:r>
              <a:rPr lang="en-US"/>
              <a:t>application of the bona fide error doctrine</a:t>
            </a:r>
            <a:r>
              <a:rPr lang="en-US" smtClean="0"/>
              <a:t>.</a:t>
            </a:r>
            <a:endParaRPr lang="en-US" i="1" smtClean="0"/>
          </a:p>
          <a:p>
            <a:endParaRPr lang="en-US" i="1"/>
          </a:p>
          <a:p>
            <a:r>
              <a:rPr lang="en-US" sz="2200" i="1" smtClean="0"/>
              <a:t>Rhone v. Medical Business Bureau, LLC</a:t>
            </a:r>
            <a:r>
              <a:rPr lang="en-US" sz="2200" smtClean="0"/>
              <a:t>, 915 F.3d 438 (7</a:t>
            </a:r>
            <a:r>
              <a:rPr lang="en-US" sz="2200" baseline="30000" smtClean="0"/>
              <a:t>th</a:t>
            </a:r>
            <a:r>
              <a:rPr lang="en-US" sz="2200" smtClean="0"/>
              <a:t> Cir. 2019) </a:t>
            </a:r>
          </a:p>
          <a:p>
            <a:pPr lvl="1"/>
            <a:r>
              <a:rPr lang="en-US" sz="1900" smtClean="0"/>
              <a:t>Debtor does not misrepresent a debt by identifying it as nine debts of $60 dollars rather than one debt of $540.</a:t>
            </a:r>
            <a:endParaRPr lang="en-US" sz="1900"/>
          </a:p>
        </p:txBody>
      </p:sp>
    </p:spTree>
    <p:extLst>
      <p:ext uri="{BB962C8B-B14F-4D97-AF65-F5344CB8AC3E}">
        <p14:creationId xmlns:p14="http://schemas.microsoft.com/office/powerpoint/2010/main" val="154603098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a:t>
            </a:r>
            <a:r>
              <a:rPr lang="en-US" sz="2400" smtClean="0">
                <a:cs typeface="Times New Roman" panose="02020603050405020304" pitchFamily="18" charset="0"/>
              </a:rPr>
              <a:t>Litigation: Statute of Limitations Cases</a:t>
            </a:r>
            <a:endParaRPr lang="en-US" sz="2400"/>
          </a:p>
        </p:txBody>
      </p:sp>
      <p:sp>
        <p:nvSpPr>
          <p:cNvPr id="3" name="Content Placeholder 2"/>
          <p:cNvSpPr>
            <a:spLocks noGrp="1"/>
          </p:cNvSpPr>
          <p:nvPr>
            <p:ph idx="1"/>
          </p:nvPr>
        </p:nvSpPr>
        <p:spPr/>
        <p:txBody>
          <a:bodyPr>
            <a:normAutofit lnSpcReduction="10000"/>
          </a:bodyPr>
          <a:lstStyle/>
          <a:p>
            <a:r>
              <a:rPr lang="en-US" sz="2400" smtClean="0"/>
              <a:t>There have new statute of limitations decisions from four of the circuits.</a:t>
            </a:r>
          </a:p>
          <a:p>
            <a:pPr marL="0" indent="0">
              <a:buNone/>
            </a:pPr>
            <a:endParaRPr lang="en-US" sz="2400" smtClean="0"/>
          </a:p>
          <a:p>
            <a:pPr lvl="1"/>
            <a:r>
              <a:rPr lang="en-US" sz="2000" i="1" smtClean="0"/>
              <a:t>Benzemann v. Houslanger &amp; Associates, PLLC</a:t>
            </a:r>
            <a:r>
              <a:rPr lang="en-US" sz="2000" smtClean="0"/>
              <a:t>, 924 F.3d 73 (2d Cir. 2019).</a:t>
            </a:r>
          </a:p>
          <a:p>
            <a:pPr lvl="1"/>
            <a:endParaRPr lang="en-US" sz="2000" smtClean="0"/>
          </a:p>
          <a:p>
            <a:pPr lvl="1"/>
            <a:r>
              <a:rPr lang="en-US" sz="2000" i="1" smtClean="0"/>
              <a:t>Bruce v. U.S. Bank National Association, </a:t>
            </a:r>
            <a:r>
              <a:rPr lang="en-US" sz="2000" smtClean="0"/>
              <a:t>2019 WL 1959619 (11</a:t>
            </a:r>
            <a:r>
              <a:rPr lang="en-US" sz="2000" baseline="30000" smtClean="0"/>
              <a:t>th</a:t>
            </a:r>
            <a:r>
              <a:rPr lang="en-US" sz="2000" smtClean="0"/>
              <a:t> Cir. May 2, 2019).</a:t>
            </a:r>
          </a:p>
          <a:p>
            <a:pPr lvl="1"/>
            <a:endParaRPr lang="en-US" sz="2000" smtClean="0"/>
          </a:p>
          <a:p>
            <a:pPr lvl="1"/>
            <a:r>
              <a:rPr lang="en-US" sz="2000" i="1" smtClean="0"/>
              <a:t>Jackson v. Ocwen Loan Servicing, LLC</a:t>
            </a:r>
            <a:r>
              <a:rPr lang="en-US" sz="2000" smtClean="0"/>
              <a:t>, 747 Fed.Appx. 159 (4</a:t>
            </a:r>
            <a:r>
              <a:rPr lang="en-US" sz="2000" baseline="30000" smtClean="0"/>
              <a:t>th</a:t>
            </a:r>
            <a:r>
              <a:rPr lang="en-US" sz="2000" smtClean="0"/>
              <a:t> Cir. 2019).</a:t>
            </a:r>
          </a:p>
          <a:p>
            <a:pPr lvl="1"/>
            <a:endParaRPr lang="en-US" sz="2000" smtClean="0"/>
          </a:p>
          <a:p>
            <a:pPr lvl="1"/>
            <a:r>
              <a:rPr lang="en-US" sz="2000" i="1" smtClean="0"/>
              <a:t>Jodway v. Orlans, PC</a:t>
            </a:r>
            <a:r>
              <a:rPr lang="en-US" sz="2000" smtClean="0"/>
              <a:t>, 759 Fed.Appx. 374 (6</a:t>
            </a:r>
            <a:r>
              <a:rPr lang="en-US" sz="2000" baseline="30000" smtClean="0"/>
              <a:t>th</a:t>
            </a:r>
            <a:r>
              <a:rPr lang="en-US" sz="2000" smtClean="0"/>
              <a:t> Cir. 2018).</a:t>
            </a:r>
            <a:endParaRPr lang="en-US" sz="2000" i="1"/>
          </a:p>
        </p:txBody>
      </p:sp>
    </p:spTree>
    <p:extLst>
      <p:ext uri="{BB962C8B-B14F-4D97-AF65-F5344CB8AC3E}">
        <p14:creationId xmlns:p14="http://schemas.microsoft.com/office/powerpoint/2010/main" val="3316360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Litigation: </a:t>
            </a:r>
            <a:r>
              <a:rPr lang="en-US" sz="2400" smtClean="0">
                <a:cs typeface="Times New Roman" panose="02020603050405020304" pitchFamily="18" charset="0"/>
              </a:rPr>
              <a:t>Time-Barred Debts</a:t>
            </a:r>
            <a:endParaRPr lang="en-US" sz="2400"/>
          </a:p>
        </p:txBody>
      </p:sp>
      <p:sp>
        <p:nvSpPr>
          <p:cNvPr id="3" name="Content Placeholder 2"/>
          <p:cNvSpPr>
            <a:spLocks noGrp="1"/>
          </p:cNvSpPr>
          <p:nvPr>
            <p:ph idx="1"/>
          </p:nvPr>
        </p:nvSpPr>
        <p:spPr>
          <a:xfrm>
            <a:off x="285108" y="1828800"/>
            <a:ext cx="8534400" cy="4041775"/>
          </a:xfrm>
        </p:spPr>
        <p:txBody>
          <a:bodyPr>
            <a:normAutofit lnSpcReduction="10000"/>
          </a:bodyPr>
          <a:lstStyle/>
          <a:p>
            <a:r>
              <a:rPr lang="en-US" smtClean="0"/>
              <a:t>There has been continued litigation regarding time-barred debts.</a:t>
            </a:r>
          </a:p>
          <a:p>
            <a:pPr marL="0" indent="0">
              <a:buNone/>
            </a:pPr>
            <a:endParaRPr lang="en-US" smtClean="0"/>
          </a:p>
          <a:p>
            <a:pPr lvl="1"/>
            <a:r>
              <a:rPr lang="en-US" sz="2000" i="1" smtClean="0"/>
              <a:t>Holzman v. Malcom S. Gerald &amp; Associates, Inc.</a:t>
            </a:r>
            <a:r>
              <a:rPr lang="en-US" sz="2000" smtClean="0"/>
              <a:t>, 920 F.3d 1264 (11</a:t>
            </a:r>
            <a:r>
              <a:rPr lang="en-US" sz="2000" baseline="30000" smtClean="0"/>
              <a:t>th</a:t>
            </a:r>
            <a:r>
              <a:rPr lang="en-US" sz="2000" smtClean="0"/>
              <a:t> Cir. 2019).</a:t>
            </a:r>
          </a:p>
          <a:p>
            <a:pPr lvl="1"/>
            <a:endParaRPr lang="en-US" sz="2000" smtClean="0"/>
          </a:p>
          <a:p>
            <a:pPr lvl="1"/>
            <a:r>
              <a:rPr lang="en-US" sz="2000" i="1" smtClean="0"/>
              <a:t>Green v. Specialized Loan Servicing LLC</a:t>
            </a:r>
            <a:r>
              <a:rPr lang="en-US" sz="2000" smtClean="0"/>
              <a:t>, 766 Fed.Appx. 777 (11</a:t>
            </a:r>
            <a:r>
              <a:rPr lang="en-US" sz="2000" baseline="30000" smtClean="0"/>
              <a:t>th</a:t>
            </a:r>
            <a:r>
              <a:rPr lang="en-US" sz="2000" smtClean="0"/>
              <a:t> Cir. 2019).</a:t>
            </a:r>
          </a:p>
          <a:p>
            <a:pPr lvl="1"/>
            <a:endParaRPr lang="en-US" sz="2000" smtClean="0"/>
          </a:p>
          <a:p>
            <a:pPr lvl="1"/>
            <a:r>
              <a:rPr lang="en-US" sz="2000" i="1" smtClean="0"/>
              <a:t>Abdollahzadeh v. Mandarich Law Group, LLP</a:t>
            </a:r>
            <a:r>
              <a:rPr lang="en-US" sz="2000" smtClean="0"/>
              <a:t>, 922 F.3d 810 (7</a:t>
            </a:r>
            <a:r>
              <a:rPr lang="en-US" sz="2000" baseline="30000" smtClean="0"/>
              <a:t>th</a:t>
            </a:r>
            <a:r>
              <a:rPr lang="en-US" sz="2000" smtClean="0"/>
              <a:t> Cir. 2019).</a:t>
            </a:r>
            <a:endParaRPr lang="en-US" sz="2000" i="1" smtClean="0"/>
          </a:p>
          <a:p>
            <a:pPr marL="342900" lvl="1" indent="0">
              <a:buNone/>
            </a:pPr>
            <a:endParaRPr lang="en-US" i="1" smtClean="0"/>
          </a:p>
          <a:p>
            <a:r>
              <a:rPr lang="en-US" smtClean="0"/>
              <a:t>The message continues to be: tread cautiously when trying to collect on time-barred debts.</a:t>
            </a:r>
          </a:p>
        </p:txBody>
      </p:sp>
    </p:spTree>
    <p:extLst>
      <p:ext uri="{BB962C8B-B14F-4D97-AF65-F5344CB8AC3E}">
        <p14:creationId xmlns:p14="http://schemas.microsoft.com/office/powerpoint/2010/main" val="158085566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Litigation: </a:t>
            </a:r>
            <a:r>
              <a:rPr lang="en-US" sz="2400" smtClean="0">
                <a:cs typeface="Times New Roman" panose="02020603050405020304" pitchFamily="18" charset="0"/>
              </a:rPr>
              <a:t/>
            </a:r>
            <a:br>
              <a:rPr lang="en-US" sz="2400" smtClean="0">
                <a:cs typeface="Times New Roman" panose="02020603050405020304" pitchFamily="18" charset="0"/>
              </a:rPr>
            </a:br>
            <a:r>
              <a:rPr lang="en-US" sz="2400" smtClean="0">
                <a:cs typeface="Times New Roman" panose="02020603050405020304" pitchFamily="18" charset="0"/>
              </a:rPr>
              <a:t>Debt Collector?</a:t>
            </a:r>
            <a:endParaRPr lang="en-US" sz="2400"/>
          </a:p>
        </p:txBody>
      </p:sp>
      <p:sp>
        <p:nvSpPr>
          <p:cNvPr id="3" name="Content Placeholder 2"/>
          <p:cNvSpPr>
            <a:spLocks noGrp="1"/>
          </p:cNvSpPr>
          <p:nvPr>
            <p:ph idx="1"/>
          </p:nvPr>
        </p:nvSpPr>
        <p:spPr/>
        <p:txBody>
          <a:bodyPr/>
          <a:lstStyle/>
          <a:p>
            <a:r>
              <a:rPr lang="en-US" smtClean="0"/>
              <a:t>Surprisingly, there continues to be extensive litigation as to what entities qualify as debt collectors.</a:t>
            </a:r>
          </a:p>
          <a:p>
            <a:endParaRPr lang="en-US" smtClean="0"/>
          </a:p>
          <a:p>
            <a:pPr lvl="1"/>
            <a:r>
              <a:rPr lang="en-US" sz="1600" i="1"/>
              <a:t>Frazier v. Morristown Mem’l Hosp.</a:t>
            </a:r>
            <a:r>
              <a:rPr lang="en-US" sz="1600"/>
              <a:t>, 2019 WL 1578770 (3</a:t>
            </a:r>
            <a:r>
              <a:rPr lang="en-US" sz="1600" baseline="30000"/>
              <a:t>rd</a:t>
            </a:r>
            <a:r>
              <a:rPr lang="en-US" sz="1600"/>
              <a:t> Cir. Apr. 12, 2019</a:t>
            </a:r>
            <a:r>
              <a:rPr lang="en-US" sz="1600" smtClean="0"/>
              <a:t>).</a:t>
            </a:r>
            <a:endParaRPr lang="en-US" sz="1600"/>
          </a:p>
          <a:p>
            <a:pPr lvl="1"/>
            <a:r>
              <a:rPr lang="en-US" sz="1600" i="1"/>
              <a:t>Quarashi v. Ocwen Loan Servicing, LLC</a:t>
            </a:r>
            <a:r>
              <a:rPr lang="en-US" sz="1600"/>
              <a:t>, 760 Fed.Appx. 66 (2d Cir. Jan. 24, 2019</a:t>
            </a:r>
            <a:r>
              <a:rPr lang="en-US" sz="1600" smtClean="0"/>
              <a:t>).</a:t>
            </a:r>
          </a:p>
          <a:p>
            <a:pPr lvl="1"/>
            <a:r>
              <a:rPr lang="en-US" sz="1600" i="1"/>
              <a:t>Reyes v. Steeg Law, L.L.C.</a:t>
            </a:r>
            <a:r>
              <a:rPr lang="en-US" sz="1600"/>
              <a:t>, 760 Fed.Appx. 285 (5</a:t>
            </a:r>
            <a:r>
              <a:rPr lang="en-US" sz="1600" baseline="30000"/>
              <a:t>th</a:t>
            </a:r>
            <a:r>
              <a:rPr lang="en-US" sz="1600"/>
              <a:t> Cir. 2019</a:t>
            </a:r>
            <a:r>
              <a:rPr lang="en-US" sz="1600" smtClean="0"/>
              <a:t>).</a:t>
            </a:r>
          </a:p>
          <a:p>
            <a:pPr lvl="1"/>
            <a:r>
              <a:rPr lang="en-US" sz="1600" i="1"/>
              <a:t>Nitka v. Nelnet, Inc.</a:t>
            </a:r>
            <a:r>
              <a:rPr lang="en-US" sz="1600"/>
              <a:t>, 763 Fed.Appx. 682 (10</a:t>
            </a:r>
            <a:r>
              <a:rPr lang="en-US" sz="1600" baseline="30000"/>
              <a:t>th</a:t>
            </a:r>
            <a:r>
              <a:rPr lang="en-US" sz="1600"/>
              <a:t> Cir. 2019</a:t>
            </a:r>
            <a:r>
              <a:rPr lang="en-US" sz="1600" smtClean="0"/>
              <a:t>).</a:t>
            </a:r>
          </a:p>
          <a:p>
            <a:pPr lvl="1"/>
            <a:r>
              <a:rPr lang="en-US" sz="1600" i="1" smtClean="0"/>
              <a:t>Barbato v. Greystone Alliance, LLC</a:t>
            </a:r>
            <a:r>
              <a:rPr lang="en-US" sz="1600" smtClean="0"/>
              <a:t>, 916 F.3d 260 (3d Cir. 2019).</a:t>
            </a:r>
          </a:p>
          <a:p>
            <a:pPr lvl="1"/>
            <a:r>
              <a:rPr lang="en-US" sz="1600" i="1" smtClean="0"/>
              <a:t>Guyton v. Peco Inc.</a:t>
            </a:r>
            <a:r>
              <a:rPr lang="en-US" sz="1600" smtClean="0"/>
              <a:t>, 2019 WL 1976097 (3d Cir. May 3, 2019).</a:t>
            </a:r>
          </a:p>
          <a:p>
            <a:pPr lvl="1"/>
            <a:r>
              <a:rPr lang="en-US" sz="1600" i="1" smtClean="0"/>
              <a:t>Berger v. Hahnemann Univ. Hosp.</a:t>
            </a:r>
            <a:r>
              <a:rPr lang="en-US" sz="1600" smtClean="0"/>
              <a:t>, 765 Fed.Appx. 699 (3d Cir. 2019).</a:t>
            </a:r>
          </a:p>
          <a:p>
            <a:pPr lvl="1"/>
            <a:r>
              <a:rPr lang="en-US" sz="1600" i="1" smtClean="0"/>
              <a:t>Raburn v. Community Management, L.L.C.</a:t>
            </a:r>
            <a:r>
              <a:rPr lang="en-US" sz="1600" smtClean="0"/>
              <a:t>, 761 Fed.Appx. 263 (5</a:t>
            </a:r>
            <a:r>
              <a:rPr lang="en-US" sz="1600" baseline="30000" smtClean="0"/>
              <a:t>th</a:t>
            </a:r>
            <a:r>
              <a:rPr lang="en-US" sz="1600" smtClean="0"/>
              <a:t> Cir. 2019).</a:t>
            </a:r>
          </a:p>
          <a:p>
            <a:pPr lvl="1"/>
            <a:r>
              <a:rPr lang="en-US" sz="1600" i="1" smtClean="0"/>
              <a:t>Middlebrooks v. Sacor Financial, Inc.</a:t>
            </a:r>
            <a:r>
              <a:rPr lang="en-US" sz="1600" smtClean="0"/>
              <a:t>, 2019 WL 2302343 (11</a:t>
            </a:r>
            <a:r>
              <a:rPr lang="en-US" sz="1600" baseline="30000" smtClean="0"/>
              <a:t>th</a:t>
            </a:r>
            <a:r>
              <a:rPr lang="en-US" sz="1600" smtClean="0"/>
              <a:t> Cir. May 30, 2019).</a:t>
            </a:r>
          </a:p>
          <a:p>
            <a:pPr lvl="1"/>
            <a:r>
              <a:rPr lang="en-US" sz="1600" i="1" smtClean="0"/>
              <a:t>Alston v. Verizon Delaware LLC</a:t>
            </a:r>
            <a:r>
              <a:rPr lang="en-US" sz="1600" smtClean="0"/>
              <a:t>, 746 Fed.Appx. 154 (3d Cir. 2019).</a:t>
            </a:r>
          </a:p>
          <a:p>
            <a:pPr lvl="1"/>
            <a:endParaRPr lang="en-US" i="1"/>
          </a:p>
          <a:p>
            <a:pPr lvl="1"/>
            <a:endParaRPr lang="en-US"/>
          </a:p>
          <a:p>
            <a:endParaRPr lang="en-US" smtClean="0"/>
          </a:p>
          <a:p>
            <a:endParaRPr lang="en-US"/>
          </a:p>
        </p:txBody>
      </p:sp>
    </p:spTree>
    <p:extLst>
      <p:ext uri="{BB962C8B-B14F-4D97-AF65-F5344CB8AC3E}">
        <p14:creationId xmlns:p14="http://schemas.microsoft.com/office/powerpoint/2010/main" val="79450249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a:cs typeface="Times New Roman" panose="02020603050405020304" pitchFamily="18" charset="0"/>
              </a:rPr>
              <a:t>Trends in Debt Collection Litigation: </a:t>
            </a:r>
            <a:r>
              <a:rPr lang="en-US" sz="2400" smtClean="0">
                <a:cs typeface="Times New Roman" panose="02020603050405020304" pitchFamily="18" charset="0"/>
              </a:rPr>
              <a:t/>
            </a:r>
            <a:br>
              <a:rPr lang="en-US" sz="2400" smtClean="0">
                <a:cs typeface="Times New Roman" panose="02020603050405020304" pitchFamily="18" charset="0"/>
              </a:rPr>
            </a:br>
            <a:r>
              <a:rPr lang="en-US" sz="2400" smtClean="0">
                <a:cs typeface="Times New Roman" panose="02020603050405020304" pitchFamily="18" charset="0"/>
              </a:rPr>
              <a:t>9</a:t>
            </a:r>
            <a:r>
              <a:rPr lang="en-US" sz="2400" baseline="30000" smtClean="0">
                <a:cs typeface="Times New Roman" panose="02020603050405020304" pitchFamily="18" charset="0"/>
              </a:rPr>
              <a:t>th</a:t>
            </a:r>
            <a:r>
              <a:rPr lang="en-US" sz="2400" smtClean="0">
                <a:cs typeface="Times New Roman" panose="02020603050405020304" pitchFamily="18" charset="0"/>
              </a:rPr>
              <a:t> Circuit Affirmances</a:t>
            </a:r>
            <a:endParaRPr lang="en-US" sz="2400"/>
          </a:p>
        </p:txBody>
      </p:sp>
      <p:sp>
        <p:nvSpPr>
          <p:cNvPr id="3" name="Content Placeholder 2"/>
          <p:cNvSpPr>
            <a:spLocks noGrp="1"/>
          </p:cNvSpPr>
          <p:nvPr>
            <p:ph idx="1"/>
          </p:nvPr>
        </p:nvSpPr>
        <p:spPr/>
        <p:txBody>
          <a:bodyPr>
            <a:normAutofit lnSpcReduction="10000"/>
          </a:bodyPr>
          <a:lstStyle/>
          <a:p>
            <a:r>
              <a:rPr lang="en-US" smtClean="0"/>
              <a:t>There have been a significant number of cursory affirmances of dismissals of FDCPA actions from the 9</a:t>
            </a:r>
            <a:r>
              <a:rPr lang="en-US" baseline="30000" smtClean="0"/>
              <a:t>th</a:t>
            </a:r>
            <a:r>
              <a:rPr lang="en-US" smtClean="0"/>
              <a:t> Circuit.</a:t>
            </a:r>
          </a:p>
          <a:p>
            <a:endParaRPr lang="en-US" smtClean="0"/>
          </a:p>
          <a:p>
            <a:pPr lvl="1"/>
            <a:r>
              <a:rPr lang="en-US" sz="1600" i="1" smtClean="0"/>
              <a:t>Manos v. The Wolf Firm</a:t>
            </a:r>
            <a:r>
              <a:rPr lang="en-US" sz="1600" smtClean="0"/>
              <a:t>, 2019 WL 2290913 (</a:t>
            </a:r>
            <a:r>
              <a:rPr lang="en-US" sz="1600"/>
              <a:t>9</a:t>
            </a:r>
            <a:r>
              <a:rPr lang="en-US" sz="1600" smtClean="0"/>
              <a:t>th Cir. May 29, 2019).</a:t>
            </a:r>
          </a:p>
          <a:p>
            <a:pPr lvl="1"/>
            <a:r>
              <a:rPr lang="en-US" sz="1600" i="1" smtClean="0"/>
              <a:t>Bushlow v. MTC Financial, Inc.</a:t>
            </a:r>
            <a:r>
              <a:rPr lang="en-US" sz="1600" smtClean="0"/>
              <a:t>, 2019 WL 2295681 (9</a:t>
            </a:r>
            <a:r>
              <a:rPr lang="en-US" sz="1600" baseline="30000" smtClean="0"/>
              <a:t>th</a:t>
            </a:r>
            <a:r>
              <a:rPr lang="en-US" sz="1600" smtClean="0"/>
              <a:t> Cir., May 29, 2019).</a:t>
            </a:r>
          </a:p>
          <a:p>
            <a:pPr lvl="1"/>
            <a:r>
              <a:rPr lang="en-US" sz="1600" i="1" smtClean="0"/>
              <a:t>Warwick v. Bank of New York Mellon</a:t>
            </a:r>
            <a:r>
              <a:rPr lang="en-US" sz="1600" smtClean="0"/>
              <a:t>, 2019 WL 1975994 (9</a:t>
            </a:r>
            <a:r>
              <a:rPr lang="en-US" sz="1600" baseline="30000" smtClean="0"/>
              <a:t>th</a:t>
            </a:r>
            <a:r>
              <a:rPr lang="en-US" sz="1600" smtClean="0"/>
              <a:t> Cir. May 3, 2019).</a:t>
            </a:r>
          </a:p>
          <a:p>
            <a:pPr lvl="1"/>
            <a:r>
              <a:rPr lang="en-US" sz="1600" i="1" smtClean="0"/>
              <a:t>Rosenthal v. Wells Fargo Bank, N.A.</a:t>
            </a:r>
            <a:r>
              <a:rPr lang="en-US" sz="1600" smtClean="0"/>
              <a:t>, 2019 WL 2305446 (9</a:t>
            </a:r>
            <a:r>
              <a:rPr lang="en-US" sz="1600" baseline="30000" smtClean="0"/>
              <a:t>th</a:t>
            </a:r>
            <a:r>
              <a:rPr lang="en-US" sz="1600" smtClean="0"/>
              <a:t> Cir. May 29, 2019).</a:t>
            </a:r>
          </a:p>
          <a:p>
            <a:pPr lvl="1"/>
            <a:r>
              <a:rPr lang="en-US" sz="1600" i="1" smtClean="0"/>
              <a:t>Johnson v. PennyMac Loan Services</a:t>
            </a:r>
            <a:r>
              <a:rPr lang="en-US" sz="1600" smtClean="0"/>
              <a:t>, 765 Fed.Appx. 151 (9</a:t>
            </a:r>
            <a:r>
              <a:rPr lang="en-US" sz="1600" baseline="30000" smtClean="0"/>
              <a:t>th</a:t>
            </a:r>
            <a:r>
              <a:rPr lang="en-US" sz="1600" smtClean="0"/>
              <a:t> Cir. 2019).</a:t>
            </a:r>
          </a:p>
          <a:p>
            <a:pPr lvl="1"/>
            <a:r>
              <a:rPr lang="en-US" sz="1600" i="1" smtClean="0"/>
              <a:t>Grant v. Seterus, Inc.</a:t>
            </a:r>
            <a:r>
              <a:rPr lang="en-US" sz="1600" smtClean="0"/>
              <a:t>, 2019 WL 2290243 (9</a:t>
            </a:r>
            <a:r>
              <a:rPr lang="en-US" sz="1600" baseline="30000" smtClean="0"/>
              <a:t>th</a:t>
            </a:r>
            <a:r>
              <a:rPr lang="en-US" sz="1600" smtClean="0"/>
              <a:t> Cir. May 29, 2019).</a:t>
            </a:r>
          </a:p>
          <a:p>
            <a:pPr lvl="1"/>
            <a:r>
              <a:rPr lang="en-US" sz="1600" i="1" smtClean="0"/>
              <a:t>Patterson v. Select Portfolio Servicing, Inc.</a:t>
            </a:r>
            <a:r>
              <a:rPr lang="en-US" sz="1600" smtClean="0"/>
              <a:t>, 2019 WL 2289416 (9</a:t>
            </a:r>
            <a:r>
              <a:rPr lang="en-US" sz="1600" baseline="30000" smtClean="0"/>
              <a:t>th</a:t>
            </a:r>
            <a:r>
              <a:rPr lang="en-US" sz="1600" smtClean="0"/>
              <a:t> Cir. May 29, 2019).</a:t>
            </a:r>
          </a:p>
          <a:p>
            <a:pPr lvl="1"/>
            <a:r>
              <a:rPr lang="en-US" sz="1600" i="1" smtClean="0"/>
              <a:t>Turner v. Bayview Loan Servicing, LLC</a:t>
            </a:r>
            <a:r>
              <a:rPr lang="en-US" sz="1600" smtClean="0"/>
              <a:t>, 765 Fed.Appx. 171 (9</a:t>
            </a:r>
            <a:r>
              <a:rPr lang="en-US" sz="1600" baseline="30000" smtClean="0"/>
              <a:t>th</a:t>
            </a:r>
            <a:r>
              <a:rPr lang="en-US" sz="1600" smtClean="0"/>
              <a:t> Cir. 2019).</a:t>
            </a:r>
          </a:p>
          <a:p>
            <a:pPr lvl="1"/>
            <a:r>
              <a:rPr lang="en-US" sz="1600" i="1" smtClean="0"/>
              <a:t>Ghalehtak v. Fay Servicing, LLC</a:t>
            </a:r>
            <a:r>
              <a:rPr lang="en-US" sz="1600" smtClean="0"/>
              <a:t>, 765 Fed.Appx. 168 (9</a:t>
            </a:r>
            <a:r>
              <a:rPr lang="en-US" sz="1600" baseline="30000" smtClean="0"/>
              <a:t>th</a:t>
            </a:r>
            <a:r>
              <a:rPr lang="en-US" sz="1600" smtClean="0"/>
              <a:t> Cir. 2019).</a:t>
            </a:r>
          </a:p>
          <a:p>
            <a:pPr lvl="1"/>
            <a:r>
              <a:rPr lang="en-US" sz="1600" i="1" smtClean="0"/>
              <a:t>Jackson v. Nationstar Mortg. LLC</a:t>
            </a:r>
            <a:r>
              <a:rPr lang="en-US" sz="1600" smtClean="0"/>
              <a:t>, 2019 WL 2295369 (9</a:t>
            </a:r>
            <a:r>
              <a:rPr lang="en-US" sz="1600" baseline="30000" smtClean="0"/>
              <a:t>th</a:t>
            </a:r>
            <a:r>
              <a:rPr lang="en-US" sz="1600" smtClean="0"/>
              <a:t> Cir. May 29, 2019).</a:t>
            </a:r>
          </a:p>
          <a:p>
            <a:pPr lvl="1"/>
            <a:r>
              <a:rPr lang="en-US" sz="1600" i="1" smtClean="0"/>
              <a:t>Hunter v. Fidelity</a:t>
            </a:r>
            <a:r>
              <a:rPr lang="en-US" sz="1600"/>
              <a:t> </a:t>
            </a:r>
            <a:r>
              <a:rPr lang="en-US" sz="1600" i="1" smtClean="0"/>
              <a:t>Creditor Service, Inc.</a:t>
            </a:r>
            <a:r>
              <a:rPr lang="en-US" sz="1600" smtClean="0"/>
              <a:t>, 765 Fed.Appx. 143 (9</a:t>
            </a:r>
            <a:r>
              <a:rPr lang="en-US" sz="1600" baseline="30000" smtClean="0"/>
              <a:t>th</a:t>
            </a:r>
            <a:r>
              <a:rPr lang="en-US" sz="1600" smtClean="0"/>
              <a:t> Cir. 2019).</a:t>
            </a:r>
          </a:p>
          <a:p>
            <a:pPr lvl="1"/>
            <a:r>
              <a:rPr lang="en-US" sz="1600" i="1" smtClean="0"/>
              <a:t>Satre v. Wells Fargo Bank, NA</a:t>
            </a:r>
            <a:r>
              <a:rPr lang="en-US" sz="1600" smtClean="0"/>
              <a:t>, 2019 WL 2296211 (9</a:t>
            </a:r>
            <a:r>
              <a:rPr lang="en-US" sz="1600" baseline="30000" smtClean="0"/>
              <a:t>th</a:t>
            </a:r>
            <a:r>
              <a:rPr lang="en-US" sz="1600" smtClean="0"/>
              <a:t> Cir. May 29, 2019)</a:t>
            </a:r>
            <a:endParaRPr lang="en-US" sz="1600" i="1" smtClean="0"/>
          </a:p>
          <a:p>
            <a:pPr lvl="1"/>
            <a:endParaRPr lang="en-US" sz="1600" i="1" smtClean="0"/>
          </a:p>
          <a:p>
            <a:pPr lvl="1"/>
            <a:endParaRPr lang="en-US" i="1"/>
          </a:p>
        </p:txBody>
      </p:sp>
    </p:spTree>
    <p:extLst>
      <p:ext uri="{BB962C8B-B14F-4D97-AF65-F5344CB8AC3E}">
        <p14:creationId xmlns:p14="http://schemas.microsoft.com/office/powerpoint/2010/main" val="153400169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4"/>
  <p:tag name="AS_NET" val="4.0.30319.42000"/>
  <p:tag name="AS_OS" val="Microsoft Windows NT 10.0.17134.0"/>
  <p:tag name="AS_RELEASE_DATE" val="2017.12.15"/>
  <p:tag name="AS_TITLE" val="Aspose.Slides for .NET 2.0"/>
  <p:tag name="AS_VERSION" val="17.12.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Arial"/>
        <a:cs typeface="Arial"/>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4737</Words>
  <Application>Microsoft Office PowerPoint</Application>
  <PresentationFormat>On-screen Show (4:3)</PresentationFormat>
  <Paragraphs>299</Paragraphs>
  <Slides>30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Courier New</vt:lpstr>
      <vt:lpstr>Times New Roman</vt:lpstr>
      <vt:lpstr>Office Theme</vt:lpstr>
      <vt:lpstr>ACI’s Consumer Finance Class Actions, Litigation &amp; Government Enforcement Actions</vt:lpstr>
      <vt:lpstr>Trends in Debt Collection Litigation: General Data</vt:lpstr>
      <vt:lpstr>Trends in Debt Collection Litigation:  Key Decisions</vt:lpstr>
      <vt:lpstr>Trends in Debt Collection Litigation:  Key Decisions Continued</vt:lpstr>
      <vt:lpstr>Trends in Debt Collection Litigation:  Key Decisions Continued</vt:lpstr>
      <vt:lpstr>Trends in Debt Collection Litigation: Statute of Limitations Cases</vt:lpstr>
      <vt:lpstr>Trends in Debt Collection Litigation: Time-Barred Debts</vt:lpstr>
      <vt:lpstr>Trends in Debt Collection Litigation:  Debt Collector?</vt:lpstr>
      <vt:lpstr>Trends in Debt Collection Litigation:  9th Circuit Affirmances</vt:lpstr>
      <vt:lpstr>Trends in Debt Collection Litigation: Other Recent Decisions</vt:lpstr>
      <vt:lpstr>Trends in Debt Collection Litigation: Other Recent Decisions Continued</vt:lpstr>
      <vt:lpstr>Trends in Debt Collection Litigation: Other Recent Decisions</vt:lpstr>
      <vt:lpstr>PowerPoint Presentation</vt:lpstr>
      <vt:lpstr>Overview of FDCPA and Debt Collection</vt:lpstr>
      <vt:lpstr>Status of Current Rulemaking</vt:lpstr>
      <vt:lpstr>Summary of Proposed Rule:  New “limited-content message” definition</vt:lpstr>
      <vt:lpstr>Summary of Proposed Rule: Procedures for Text and Email Communication</vt:lpstr>
      <vt:lpstr>Summary of Proposed Rule:  Call Frequency</vt:lpstr>
      <vt:lpstr>Summary of Proposed Rule:  Validation of Debt and Other Disclosures</vt:lpstr>
      <vt:lpstr>Summary of Proposed Rule: Use of Newer Communication and “Opt-out”</vt:lpstr>
      <vt:lpstr>Summary of Proposed Rule:  Other Provisions </vt:lpstr>
      <vt:lpstr>CFPB Debt Collection Enforcement Actions</vt:lpstr>
      <vt:lpstr>Obduskey vs. McCarthy and Holthus, LLP</vt:lpstr>
      <vt:lpstr>Obduskey vs. McCarthy and Holthus, LLP</vt:lpstr>
      <vt:lpstr>Obduskey vs. McCarthy and Holthus, LLP</vt:lpstr>
      <vt:lpstr>Obduskey vs. McCarthy and Holthus, LLP</vt:lpstr>
      <vt:lpstr>Obduskey vs. McCarthy and Holthus, LLP</vt:lpstr>
      <vt:lpstr>Obduskey vs. McCarthy and Holthus, LLP</vt:lpstr>
      <vt:lpstr>Obdusky vs. McCarthy and Holthus, LLP</vt:lpstr>
      <vt:lpstr>Obduskey vs. McCarthy and Holthus, LLP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ACI’s Consumer Finance Class Actions, Litigation &amp; Government Enforcement Actions</dc:title>
  <dc:creator>Sheehan, Dan</dc:creator>
  <cp:lastModifiedBy>Sheehan, Dan</cp:lastModifiedBy>
  <cp:revision>2</cp:revision>
  <cp:lastPrinted>1601-01-01T00:00:00Z</cp:lastPrinted>
  <dcterms:created xsi:type="dcterms:W3CDTF">1601-01-01T00:00:00Z</dcterms:created>
  <dcterms:modified xsi:type="dcterms:W3CDTF">2019-07-25T19:10:57Z</dcterms:modified>
</cp:coreProperties>
</file>